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696"/>
    <p:restoredTop sz="81429"/>
  </p:normalViewPr>
  <p:slideViewPr>
    <p:cSldViewPr snapToGrid="0" snapToObjects="1">
      <p:cViewPr varScale="1">
        <p:scale>
          <a:sx n="119" d="100"/>
          <a:sy n="119" d="100"/>
        </p:scale>
        <p:origin x="1136" y="1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A68F0DD-FCE2-FB40-8F68-F304D9EB6795}" type="datetimeFigureOut">
              <a:rPr lang="en-US" smtClean="0"/>
              <a:t>6/18/24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8131502-E1A1-F245-909B-BA9712EA52E6}" type="slidenum">
              <a:rPr lang="en-US" smtClean="0"/>
              <a:t>‹#›</a:t>
            </a:fld>
            <a:endParaRPr lang="en-US"/>
          </a:p>
        </p:txBody>
      </p:sp>
    </p:spTree>
    <p:extLst>
      <p:ext uri="{BB962C8B-B14F-4D97-AF65-F5344CB8AC3E}">
        <p14:creationId xmlns:p14="http://schemas.microsoft.com/office/powerpoint/2010/main" val="3944497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(1:30 - 1:45) 15 minutes</a:t>
            </a:r>
          </a:p>
          <a:p>
            <a:endParaRPr lang="en-US" dirty="0"/>
          </a:p>
          <a:p>
            <a:r>
              <a:rPr lang="en-US" dirty="0"/>
              <a:t>**One Sentence Summary**</a:t>
            </a:r>
          </a:p>
          <a:p>
            <a:r>
              <a:rPr lang="en-US" dirty="0"/>
              <a:t>- "An overview of GitHub Copilot and ChatGPT, their capabilities, and best practices for integrating these AI tools into your development workflow."</a:t>
            </a:r>
          </a:p>
          <a:p>
            <a:endParaRPr lang="en-US" dirty="0"/>
          </a:p>
          <a:p>
            <a:r>
              <a:rPr lang="en-US" dirty="0"/>
              <a:t>**Detailed Notes**:</a:t>
            </a:r>
          </a:p>
          <a:p>
            <a:r>
              <a:rPr lang="en-US" dirty="0"/>
              <a:t>- **Introduction to GitHub Copilot and ChatGPT**:</a:t>
            </a:r>
          </a:p>
          <a:p>
            <a:r>
              <a:rPr lang="en-US" dirty="0"/>
              <a:t>  - **Explanation**:</a:t>
            </a:r>
          </a:p>
          <a:p>
            <a:r>
              <a:rPr lang="en-US" dirty="0"/>
              <a:t>    - Introduce GitHub Copilot as an AI-powered code completion tool that helps write code faster by suggesting entire lines or blocks of code.</a:t>
            </a:r>
          </a:p>
          <a:p>
            <a:r>
              <a:rPr lang="en-US" dirty="0"/>
              <a:t>    - Explain ChatGPT as a conversational AI that can assist with generating code snippets, debugging, and providing explanations.</a:t>
            </a:r>
          </a:p>
          <a:p>
            <a:r>
              <a:rPr lang="en-US" dirty="0"/>
              <a:t>  - **Example**:</a:t>
            </a:r>
          </a:p>
          <a:p>
            <a:r>
              <a:rPr lang="en-US" dirty="0"/>
              <a:t>    - "GitHub Copilot can suggest code snippets as you type, helping you complete functions or methods quickly. ChatGPT can be used to explain complex code concepts or debug issues by providing detailed explanations."</a:t>
            </a:r>
          </a:p>
          <a:p>
            <a:endParaRPr lang="en-US" dirty="0"/>
          </a:p>
          <a:p>
            <a:r>
              <a:rPr lang="en-US" dirty="0"/>
              <a:t>- **How These Tools Assist in Coding, Testing, and Documentation**:</a:t>
            </a:r>
          </a:p>
          <a:p>
            <a:r>
              <a:rPr lang="en-US" dirty="0"/>
              <a:t>  - **Explanation**:</a:t>
            </a:r>
          </a:p>
          <a:p>
            <a:r>
              <a:rPr lang="en-US" dirty="0"/>
              <a:t>    - Discuss how GitHub Copilot and ChatGPT can be used to automate repetitive coding tasks, generate test cases, and help with documentation.</a:t>
            </a:r>
          </a:p>
          <a:p>
            <a:r>
              <a:rPr lang="en-US" dirty="0"/>
              <a:t>  - **Example**:</a:t>
            </a:r>
          </a:p>
          <a:p>
            <a:r>
              <a:rPr lang="en-US" dirty="0"/>
              <a:t>    - "GitHub Copilot can generate boilerplate code for unit tests, while ChatGPT can help write detailed documentation by explaining code functionality in natural language."</a:t>
            </a:r>
          </a:p>
          <a:p>
            <a:endParaRPr lang="en-US" dirty="0"/>
          </a:p>
          <a:p>
            <a:r>
              <a:rPr lang="en-US" dirty="0"/>
              <a:t>- **Strengths, Limitations, and Best Practices**:</a:t>
            </a:r>
          </a:p>
          <a:p>
            <a:r>
              <a:rPr lang="en-US" dirty="0"/>
              <a:t>  - **Strengths**:</a:t>
            </a:r>
          </a:p>
          <a:p>
            <a:r>
              <a:rPr lang="en-US" dirty="0"/>
              <a:t>    - Accelerate development by providing quick code suggestions and solutions.</a:t>
            </a:r>
          </a:p>
          <a:p>
            <a:r>
              <a:rPr lang="en-US" dirty="0"/>
              <a:t>    - Improve productivity by reducing the time spent on repetitive tasks.</a:t>
            </a:r>
          </a:p>
          <a:p>
            <a:r>
              <a:rPr lang="en-US" dirty="0"/>
              <a:t>  - **Limitations**:</a:t>
            </a:r>
          </a:p>
          <a:p>
            <a:r>
              <a:rPr lang="en-US" dirty="0"/>
              <a:t>    - AI-generated code may not always be optimal or secure.</a:t>
            </a:r>
          </a:p>
          <a:p>
            <a:r>
              <a:rPr lang="en-US" dirty="0"/>
              <a:t>    - Reliance on AI tools can lead to reduced understanding of underlying code principles.</a:t>
            </a:r>
          </a:p>
          <a:p>
            <a:r>
              <a:rPr lang="en-US" dirty="0"/>
              <a:t>  - **Best Practices**:</a:t>
            </a:r>
          </a:p>
          <a:p>
            <a:r>
              <a:rPr lang="en-US" dirty="0"/>
              <a:t>    - Use AI tools as assistants, not replacements. Always review and understand the code suggestions.</a:t>
            </a:r>
          </a:p>
          <a:p>
            <a:r>
              <a:rPr lang="en-US" dirty="0"/>
              <a:t>    - Combine AI suggestions with your coding knowledge to produce high-quality code.</a:t>
            </a:r>
          </a:p>
          <a:p>
            <a:endParaRPr lang="en-US" dirty="0"/>
          </a:p>
          <a:p>
            <a:r>
              <a:rPr lang="en-US" dirty="0"/>
              <a:t>**Background Information**:</a:t>
            </a:r>
          </a:p>
          <a:p>
            <a:r>
              <a:rPr lang="en-US" dirty="0"/>
              <a:t>- **GitHub Copilot**:</a:t>
            </a:r>
          </a:p>
          <a:p>
            <a:r>
              <a:rPr lang="en-US" dirty="0"/>
              <a:t>  - Developed by GitHub and OpenAI, GitHub Copilot is an AI-powered code completion tool that helps developers write code faster by suggesting entire lines or blocks of code based on the context of the current file.</a:t>
            </a:r>
          </a:p>
          <a:p>
            <a:r>
              <a:rPr lang="en-US" dirty="0"/>
              <a:t>- **ChatGPT**:</a:t>
            </a:r>
          </a:p>
          <a:p>
            <a:r>
              <a:rPr lang="en-US" dirty="0"/>
              <a:t>  - Developed by OpenAI, ChatGPT is a conversational AI model that can assist with generating code snippets, debugging, and providing explanations. It uses natural language processing to understand and respond to queries.</a:t>
            </a:r>
          </a:p>
          <a:p>
            <a:endParaRPr lang="en-US" dirty="0"/>
          </a:p>
          <a:p>
            <a:r>
              <a:rPr lang="en-US" dirty="0"/>
              <a:t>**Example**:</a:t>
            </a:r>
          </a:p>
          <a:p>
            <a:r>
              <a:rPr lang="en-US" dirty="0"/>
              <a:t>- **Real-world Scenario**:</a:t>
            </a:r>
          </a:p>
          <a:p>
            <a:r>
              <a:rPr lang="en-US" dirty="0"/>
              <a:t>  - "In a recent project, I used GitHub Copilot to quickly generate test cases for a new feature, saving me significant time. I also used ChatGPT to explain some complex error messages, which helped me debug the issue faster."</a:t>
            </a:r>
          </a:p>
        </p:txBody>
      </p:sp>
      <p:sp>
        <p:nvSpPr>
          <p:cNvPr id="4" name="Slide Number Placeholder 3"/>
          <p:cNvSpPr>
            <a:spLocks noGrp="1"/>
          </p:cNvSpPr>
          <p:nvPr>
            <p:ph type="sldNum" sz="quarter" idx="5"/>
          </p:nvPr>
        </p:nvSpPr>
        <p:spPr/>
        <p:txBody>
          <a:bodyPr/>
          <a:lstStyle/>
          <a:p>
            <a:fld id="{88131502-E1A1-F245-909B-BA9712EA52E6}" type="slidenum">
              <a:rPr lang="en-US" smtClean="0"/>
              <a:t>1</a:t>
            </a:fld>
            <a:endParaRPr lang="en-US"/>
          </a:p>
        </p:txBody>
      </p:sp>
    </p:spTree>
    <p:extLst>
      <p:ext uri="{BB962C8B-B14F-4D97-AF65-F5344CB8AC3E}">
        <p14:creationId xmlns:p14="http://schemas.microsoft.com/office/powerpoint/2010/main" val="385654177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(2:25 - 2:30) 5 minutes</a:t>
            </a:r>
          </a:p>
          <a:p>
            <a:endParaRPr lang="en-US" dirty="0"/>
          </a:p>
          <a:p>
            <a:r>
              <a:rPr lang="en-US" dirty="0"/>
              <a:t>**One Sentence Summary**</a:t>
            </a:r>
          </a:p>
          <a:p>
            <a:r>
              <a:rPr lang="en-US" dirty="0"/>
              <a:t>- "Begin with the simplest possible implementation, even if it involves hardcoding, and gradually evolve it into a fully functional solution."</a:t>
            </a:r>
          </a:p>
          <a:p>
            <a:endParaRPr lang="en-US" dirty="0"/>
          </a:p>
          <a:p>
            <a:r>
              <a:rPr lang="en-US" dirty="0"/>
              <a:t>**Detailed Notes**:</a:t>
            </a:r>
          </a:p>
          <a:p>
            <a:r>
              <a:rPr lang="en-US" dirty="0"/>
              <a:t>- **Start with the Simplest Solution**:</a:t>
            </a:r>
          </a:p>
          <a:p>
            <a:r>
              <a:rPr lang="en-US" dirty="0"/>
              <a:t>  - **Explanation**:</a:t>
            </a:r>
          </a:p>
          <a:p>
            <a:r>
              <a:rPr lang="en-US" dirty="0"/>
              <a:t>    - When starting a new feature or solving a problem, begin with the simplest approach that could possibly work. This helps you understand the problem space and get something working quickly.</a:t>
            </a:r>
          </a:p>
          <a:p>
            <a:r>
              <a:rPr lang="en-US" dirty="0"/>
              <a:t>  - **Example**:</a:t>
            </a:r>
          </a:p>
          <a:p>
            <a:r>
              <a:rPr lang="en-US" dirty="0"/>
              <a:t>    - "If you're implementing a login system, start by hardcoding a username and password check. Once the basic flow works, you can replace the hardcoded values with a proper authentication mechanism."</a:t>
            </a:r>
          </a:p>
          <a:p>
            <a:endParaRPr lang="en-US" dirty="0"/>
          </a:p>
          <a:p>
            <a:r>
              <a:rPr lang="en-US" dirty="0"/>
              <a:t>- **Gradually Replace Hardcoded Parts with Real Logic**:</a:t>
            </a:r>
          </a:p>
          <a:p>
            <a:r>
              <a:rPr lang="en-US" dirty="0"/>
              <a:t>  - **Explanation**:</a:t>
            </a:r>
          </a:p>
          <a:p>
            <a:r>
              <a:rPr lang="en-US" dirty="0"/>
              <a:t>    - As you iterate, replace hardcoded values and simplistic implementations with more robust, flexible, and scalable solutions. This iterative approach allows for continuous improvement and refinement.</a:t>
            </a:r>
          </a:p>
          <a:p>
            <a:r>
              <a:rPr lang="en-US" dirty="0"/>
              <a:t>  - **Example**:</a:t>
            </a:r>
          </a:p>
          <a:p>
            <a:r>
              <a:rPr lang="en-US" dirty="0"/>
              <a:t>    - "After hardcoding the login credentials, the next step could be to implement a database lookup for user credentials, followed by adding hashing and salting for password security."</a:t>
            </a:r>
          </a:p>
          <a:p>
            <a:endParaRPr lang="en-US" dirty="0"/>
          </a:p>
          <a:p>
            <a:r>
              <a:rPr lang="en-US" dirty="0"/>
              <a:t>**Background Information**:</a:t>
            </a:r>
          </a:p>
          <a:p>
            <a:r>
              <a:rPr lang="en-US" dirty="0"/>
              <a:t>- **Fake it Till You Make It**:</a:t>
            </a:r>
          </a:p>
          <a:p>
            <a:r>
              <a:rPr lang="en-US" dirty="0"/>
              <a:t>  - This approach is particularly useful in TDD (Test-Driven Development), where you start by writing a failing test and then implement the minimal code necessary to pass the test. You can then refactor the code to improve its quality.</a:t>
            </a:r>
          </a:p>
          <a:p>
            <a:endParaRPr lang="en-US" dirty="0"/>
          </a:p>
          <a:p>
            <a:r>
              <a:rPr lang="en-US" dirty="0"/>
              <a:t>**Example**:</a:t>
            </a:r>
          </a:p>
          <a:p>
            <a:r>
              <a:rPr lang="en-US" dirty="0"/>
              <a:t>- **Real-world Scenario**:</a:t>
            </a:r>
          </a:p>
          <a:p>
            <a:r>
              <a:rPr lang="en-US" dirty="0"/>
              <a:t>  - "In a project where we developed a feature to calculate discounts, we started by hardcoding the discount values to quickly validate the overall logic. Once the basic implementation was verified, we integrated a more complex discount calculation engine that pulled data from multiple sources and applied various rules."</a:t>
            </a:r>
          </a:p>
        </p:txBody>
      </p:sp>
      <p:sp>
        <p:nvSpPr>
          <p:cNvPr id="4" name="Slide Number Placeholder 3"/>
          <p:cNvSpPr>
            <a:spLocks noGrp="1"/>
          </p:cNvSpPr>
          <p:nvPr>
            <p:ph type="sldNum" sz="quarter" idx="5"/>
          </p:nvPr>
        </p:nvSpPr>
        <p:spPr/>
        <p:txBody>
          <a:bodyPr/>
          <a:lstStyle/>
          <a:p>
            <a:fld id="{88131502-E1A1-F245-909B-BA9712EA52E6}" type="slidenum">
              <a:rPr lang="en-US" smtClean="0"/>
              <a:t>10</a:t>
            </a:fld>
            <a:endParaRPr lang="en-US"/>
          </a:p>
        </p:txBody>
      </p:sp>
    </p:spTree>
    <p:extLst>
      <p:ext uri="{BB962C8B-B14F-4D97-AF65-F5344CB8AC3E}">
        <p14:creationId xmlns:p14="http://schemas.microsoft.com/office/powerpoint/2010/main" val="454341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(2:30 - 2:35) 5 minutes</a:t>
            </a:r>
          </a:p>
          <a:p>
            <a:endParaRPr lang="en-US" dirty="0"/>
          </a:p>
          <a:p>
            <a:r>
              <a:rPr lang="en-US" dirty="0"/>
              <a:t>**One Sentence Summary**</a:t>
            </a:r>
          </a:p>
          <a:p>
            <a:r>
              <a:rPr lang="en-US" dirty="0"/>
              <a:t>- "The DRY principle emphasizes avoiding duplication in your codebase, ensuring each piece of knowledge has a single, clear, and authoritative representation."</a:t>
            </a:r>
          </a:p>
          <a:p>
            <a:endParaRPr lang="en-US" dirty="0"/>
          </a:p>
          <a:p>
            <a:r>
              <a:rPr lang="en-US" dirty="0"/>
              <a:t>**Detailed Notes**:</a:t>
            </a:r>
          </a:p>
          <a:p>
            <a:r>
              <a:rPr lang="en-US" dirty="0"/>
              <a:t>- **Avoid Duplication**:</a:t>
            </a:r>
          </a:p>
          <a:p>
            <a:r>
              <a:rPr lang="en-US" dirty="0"/>
              <a:t>  - **Explanation**:</a:t>
            </a:r>
          </a:p>
          <a:p>
            <a:r>
              <a:rPr lang="en-US" dirty="0"/>
              <a:t>    - Duplication in code can lead to maintenance issues and inconsistencies. The DRY principle aims to eliminate redundancy by ensuring that every piece of knowledge or logic is represented only once.</a:t>
            </a:r>
          </a:p>
          <a:p>
            <a:r>
              <a:rPr lang="en-US" dirty="0"/>
              <a:t>  - **Example**:</a:t>
            </a:r>
          </a:p>
          <a:p>
            <a:r>
              <a:rPr lang="en-US" dirty="0"/>
              <a:t>    - "If you find yourself writing the same code in multiple places, consider refactoring it into a single function or module that can be reused."</a:t>
            </a:r>
          </a:p>
          <a:p>
            <a:endParaRPr lang="en-US" dirty="0"/>
          </a:p>
          <a:p>
            <a:r>
              <a:rPr lang="en-US" dirty="0"/>
              <a:t>- **Single, Unambiguous, Authoritative Representation**:</a:t>
            </a:r>
          </a:p>
          <a:p>
            <a:r>
              <a:rPr lang="en-US" dirty="0"/>
              <a:t>  - **Explanation**:</a:t>
            </a:r>
          </a:p>
          <a:p>
            <a:r>
              <a:rPr lang="en-US" dirty="0"/>
              <a:t>    - Each piece of knowledge should have one definitive place in the codebase. This makes the code easier to maintain, understand, and extend.</a:t>
            </a:r>
          </a:p>
          <a:p>
            <a:r>
              <a:rPr lang="en-US" dirty="0"/>
              <a:t>  - **Example**:</a:t>
            </a:r>
          </a:p>
          <a:p>
            <a:r>
              <a:rPr lang="en-US" dirty="0"/>
              <a:t>    - "Instead of having multiple variables or functions that represent the same concept, consolidate them into one. For instance, use a single configuration file for settings rather than hardcoding them in multiple places."</a:t>
            </a:r>
          </a:p>
          <a:p>
            <a:endParaRPr lang="en-US" dirty="0"/>
          </a:p>
          <a:p>
            <a:r>
              <a:rPr lang="en-US" dirty="0"/>
              <a:t>**Background Information**:</a:t>
            </a:r>
          </a:p>
          <a:p>
            <a:r>
              <a:rPr lang="en-US" dirty="0"/>
              <a:t>- **DRY Principle**:</a:t>
            </a:r>
          </a:p>
          <a:p>
            <a:r>
              <a:rPr lang="en-US" dirty="0"/>
              <a:t>  - The DRY principle was introduced by Andy Hunt and Dave Thomas in their book "The Pragmatic Programmer." It is a foundational concept in software engineering that helps reduce redundancy and improve code quality.</a:t>
            </a:r>
          </a:p>
          <a:p>
            <a:endParaRPr lang="en-US" dirty="0"/>
          </a:p>
          <a:p>
            <a:r>
              <a:rPr lang="en-US" dirty="0"/>
              <a:t>**Example**:</a:t>
            </a:r>
          </a:p>
          <a:p>
            <a:r>
              <a:rPr lang="en-US" dirty="0"/>
              <a:t>- **Real-world Scenario**:</a:t>
            </a:r>
          </a:p>
          <a:p>
            <a:r>
              <a:rPr lang="en-US" dirty="0"/>
              <a:t>  - "In a project where we developed an e-commerce platform, we initially had separate validation logic for user inputs in multiple forms. By applying the DRY principle, we refactored the validation logic into a single reusable module, making it easier to update and maintain."</a:t>
            </a:r>
          </a:p>
        </p:txBody>
      </p:sp>
      <p:sp>
        <p:nvSpPr>
          <p:cNvPr id="4" name="Slide Number Placeholder 3"/>
          <p:cNvSpPr>
            <a:spLocks noGrp="1"/>
          </p:cNvSpPr>
          <p:nvPr>
            <p:ph type="sldNum" sz="quarter" idx="5"/>
          </p:nvPr>
        </p:nvSpPr>
        <p:spPr/>
        <p:txBody>
          <a:bodyPr/>
          <a:lstStyle/>
          <a:p>
            <a:fld id="{88131502-E1A1-F245-909B-BA9712EA52E6}" type="slidenum">
              <a:rPr lang="en-US" smtClean="0"/>
              <a:t>11</a:t>
            </a:fld>
            <a:endParaRPr lang="en-US"/>
          </a:p>
        </p:txBody>
      </p:sp>
    </p:spTree>
    <p:extLst>
      <p:ext uri="{BB962C8B-B14F-4D97-AF65-F5344CB8AC3E}">
        <p14:creationId xmlns:p14="http://schemas.microsoft.com/office/powerpoint/2010/main" val="10785526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(2:35 - 2:40) 5 minutes</a:t>
            </a:r>
          </a:p>
          <a:p>
            <a:endParaRPr lang="en-US" dirty="0"/>
          </a:p>
          <a:p>
            <a:r>
              <a:rPr lang="en-US" dirty="0"/>
              <a:t>**One Sentence Summary**</a:t>
            </a:r>
          </a:p>
          <a:p>
            <a:r>
              <a:rPr lang="en-US" dirty="0"/>
              <a:t>- "YAGNI (You Aren't </a:t>
            </a:r>
            <a:r>
              <a:rPr lang="en-US" dirty="0" err="1"/>
              <a:t>Gonna</a:t>
            </a:r>
            <a:r>
              <a:rPr lang="en-US" dirty="0"/>
              <a:t> Need It) advocates for implementing only the necessary functionality, avoiding the addition of features until they are actually needed."</a:t>
            </a:r>
          </a:p>
          <a:p>
            <a:endParaRPr lang="en-US" dirty="0"/>
          </a:p>
          <a:p>
            <a:r>
              <a:rPr lang="en-US" dirty="0"/>
              <a:t>**Detailed Notes**:</a:t>
            </a:r>
          </a:p>
          <a:p>
            <a:r>
              <a:rPr lang="en-US" dirty="0"/>
              <a:t>- **Implement Only What Is Necessary**:</a:t>
            </a:r>
          </a:p>
          <a:p>
            <a:r>
              <a:rPr lang="en-US" dirty="0"/>
              <a:t>  - **Explanation**:</a:t>
            </a:r>
          </a:p>
          <a:p>
            <a:r>
              <a:rPr lang="en-US" dirty="0"/>
              <a:t>    - Focus on delivering the minimum viable product (MVP) or feature set that meets the current requirements. Avoid speculative additions that might never be used.</a:t>
            </a:r>
          </a:p>
          <a:p>
            <a:r>
              <a:rPr lang="en-US" dirty="0"/>
              <a:t>  - **Example**:</a:t>
            </a:r>
          </a:p>
          <a:p>
            <a:r>
              <a:rPr lang="en-US" dirty="0"/>
              <a:t>    - "When building a user profile feature, start with basic information like name and email. Don't add advanced features like social media links or bio fields until there is a clear requirement for them."</a:t>
            </a:r>
          </a:p>
          <a:p>
            <a:endParaRPr lang="en-US" dirty="0"/>
          </a:p>
          <a:p>
            <a:r>
              <a:rPr lang="en-US" dirty="0"/>
              <a:t>- **Don’t Add Functionality Until It Is Deemed Necessary**:</a:t>
            </a:r>
          </a:p>
          <a:p>
            <a:r>
              <a:rPr lang="en-US" dirty="0"/>
              <a:t>  - **Explanation**:</a:t>
            </a:r>
          </a:p>
          <a:p>
            <a:r>
              <a:rPr lang="en-US" dirty="0"/>
              <a:t>    - Adding unnecessary functionality can lead to increased complexity, longer development times, and potential maintenance issues. Wait until there is a clear need before implementing additional features.</a:t>
            </a:r>
          </a:p>
          <a:p>
            <a:r>
              <a:rPr lang="en-US" dirty="0"/>
              <a:t>  - **Example**:</a:t>
            </a:r>
          </a:p>
          <a:p>
            <a:r>
              <a:rPr lang="en-US" dirty="0"/>
              <a:t>    - "If users start requesting the ability to add social media links to their profiles, then you can prioritize and implement that feature based on actual demand."</a:t>
            </a:r>
          </a:p>
          <a:p>
            <a:endParaRPr lang="en-US" dirty="0"/>
          </a:p>
          <a:p>
            <a:r>
              <a:rPr lang="en-US" dirty="0"/>
              <a:t>**Background Information**:</a:t>
            </a:r>
          </a:p>
          <a:p>
            <a:r>
              <a:rPr lang="en-US" dirty="0"/>
              <a:t>- **YAGNI Principle**:</a:t>
            </a:r>
          </a:p>
          <a:p>
            <a:r>
              <a:rPr lang="en-US" dirty="0"/>
              <a:t>  - YAGNI is a principle of extreme programming (XP) that helps keep development focused and efficient. It discourages over-engineering and encourages developers to build only what is needed at the moment.</a:t>
            </a:r>
          </a:p>
          <a:p>
            <a:endParaRPr lang="en-US" dirty="0"/>
          </a:p>
          <a:p>
            <a:r>
              <a:rPr lang="en-US" dirty="0"/>
              <a:t>**Example**:</a:t>
            </a:r>
          </a:p>
          <a:p>
            <a:r>
              <a:rPr lang="en-US" dirty="0"/>
              <a:t>- **Real-world Scenario**:</a:t>
            </a:r>
          </a:p>
          <a:p>
            <a:r>
              <a:rPr lang="en-US" dirty="0"/>
              <a:t>  - "In a project where we developed a project management tool, we initially focused on core features like task creation and assignment. We avoided adding advanced reporting and analytics until users explicitly requested them, which helped us keep the project manageable and focused on immediate needs."</a:t>
            </a:r>
          </a:p>
        </p:txBody>
      </p:sp>
      <p:sp>
        <p:nvSpPr>
          <p:cNvPr id="4" name="Slide Number Placeholder 3"/>
          <p:cNvSpPr>
            <a:spLocks noGrp="1"/>
          </p:cNvSpPr>
          <p:nvPr>
            <p:ph type="sldNum" sz="quarter" idx="5"/>
          </p:nvPr>
        </p:nvSpPr>
        <p:spPr/>
        <p:txBody>
          <a:bodyPr/>
          <a:lstStyle/>
          <a:p>
            <a:fld id="{88131502-E1A1-F245-909B-BA9712EA52E6}" type="slidenum">
              <a:rPr lang="en-US" smtClean="0"/>
              <a:t>12</a:t>
            </a:fld>
            <a:endParaRPr lang="en-US"/>
          </a:p>
        </p:txBody>
      </p:sp>
    </p:spTree>
    <p:extLst>
      <p:ext uri="{BB962C8B-B14F-4D97-AF65-F5344CB8AC3E}">
        <p14:creationId xmlns:p14="http://schemas.microsoft.com/office/powerpoint/2010/main" val="2244502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(2:40 - 2:50) 10 minutes</a:t>
            </a:r>
          </a:p>
          <a:p>
            <a:endParaRPr lang="en-US" dirty="0"/>
          </a:p>
          <a:p>
            <a:r>
              <a:rPr lang="en-US" dirty="0"/>
              <a:t>**One Sentence Summary**</a:t>
            </a:r>
          </a:p>
          <a:p>
            <a:r>
              <a:rPr lang="en-US" dirty="0"/>
              <a:t>- "The Bowling Kata is a practical exercise that involves calculating the score of a bowling game, making it ideal for practicing TDD and integrating AI tools."</a:t>
            </a:r>
          </a:p>
          <a:p>
            <a:endParaRPr lang="en-US" dirty="0"/>
          </a:p>
          <a:p>
            <a:r>
              <a:rPr lang="en-US" dirty="0"/>
              <a:t>**Detailed Notes**:</a:t>
            </a:r>
          </a:p>
          <a:p>
            <a:r>
              <a:rPr lang="en-US" dirty="0"/>
              <a:t>- **Overview of the Problem**:</a:t>
            </a:r>
          </a:p>
          <a:p>
            <a:r>
              <a:rPr lang="en-US" dirty="0"/>
              <a:t>  - **Explanation**:</a:t>
            </a:r>
          </a:p>
          <a:p>
            <a:r>
              <a:rPr lang="en-US" dirty="0"/>
              <a:t>    - The Bowling Kata requires writing a program that calculates the score of a bowling game. This involves handling different scoring rules for strikes, spares, and regular rolls.</a:t>
            </a:r>
          </a:p>
          <a:p>
            <a:r>
              <a:rPr lang="en-US" dirty="0"/>
              <a:t>  - **Example**:</a:t>
            </a:r>
          </a:p>
          <a:p>
            <a:r>
              <a:rPr lang="en-US" dirty="0"/>
              <a:t>    - "In a bowling game, a strike scores 10 points plus the points for the next two rolls. A spare scores 10 points plus the points for the next roll. Regular rolls score the number of pins knocked down."</a:t>
            </a:r>
          </a:p>
          <a:p>
            <a:endParaRPr lang="en-US" dirty="0"/>
          </a:p>
          <a:p>
            <a:r>
              <a:rPr lang="en-US" dirty="0"/>
              <a:t>- **Importance of the Problem for Practicing TDD and AI Integration**:</a:t>
            </a:r>
          </a:p>
          <a:p>
            <a:r>
              <a:rPr lang="en-US" dirty="0"/>
              <a:t>  - **Explanation**:</a:t>
            </a:r>
          </a:p>
          <a:p>
            <a:r>
              <a:rPr lang="en-US" dirty="0"/>
              <a:t>    - The Bowling Kata is complex enough to challenge your TDD skills and requires multiple iterations of the Red, Green, Refactor cycle. It also provides opportunities to use AI tools for generating test cases and refactoring code.</a:t>
            </a:r>
          </a:p>
          <a:p>
            <a:r>
              <a:rPr lang="en-US" dirty="0"/>
              <a:t>  - **Example**:</a:t>
            </a:r>
          </a:p>
          <a:p>
            <a:r>
              <a:rPr lang="en-US" dirty="0"/>
              <a:t>    - "By applying TDD to the Bowling Kata, you can iteratively develop the scoring logic, ensuring correctness at each step. AI tools like GitHub Copilot can assist in generating boilerplate code and suggesting improvements."</a:t>
            </a:r>
          </a:p>
          <a:p>
            <a:endParaRPr lang="en-US" dirty="0"/>
          </a:p>
          <a:p>
            <a:r>
              <a:rPr lang="en-US" dirty="0"/>
              <a:t>- **TDD Approach for the Bowling Kata**:</a:t>
            </a:r>
          </a:p>
          <a:p>
            <a:r>
              <a:rPr lang="en-US" dirty="0"/>
              <a:t>  - **Applying the TDD Cycle: Red, Green, Refactor**:</a:t>
            </a:r>
          </a:p>
          <a:p>
            <a:r>
              <a:rPr lang="en-US" dirty="0"/>
              <a:t>    - **Explanation**:</a:t>
            </a:r>
          </a:p>
          <a:p>
            <a:r>
              <a:rPr lang="en-US" dirty="0"/>
              <a:t>      - Start by writing a failing test (Red), then write the minimal code to pass the test (Green), and finally refactor the code to improve its structure and readability without changing its behavior.</a:t>
            </a:r>
          </a:p>
          <a:p>
            <a:r>
              <a:rPr lang="en-US" dirty="0"/>
              <a:t>    - **Example**:</a:t>
            </a:r>
          </a:p>
          <a:p>
            <a:r>
              <a:rPr lang="en-US" dirty="0"/>
              <a:t>      - "Begin by writing a test for scoring a single frame, then implement the logic to pass this test. Gradually add tests for spares, strikes, and complete games, refactoring as you go."</a:t>
            </a:r>
          </a:p>
          <a:p>
            <a:r>
              <a:rPr lang="en-US" dirty="0"/>
              <a:t>  - **Example Scenarios and Edge Cases to Consider**:</a:t>
            </a:r>
          </a:p>
          <a:p>
            <a:r>
              <a:rPr lang="en-US" dirty="0"/>
              <a:t>    - **Explanation**:</a:t>
            </a:r>
          </a:p>
          <a:p>
            <a:r>
              <a:rPr lang="en-US" dirty="0"/>
              <a:t>      - Consider different scenarios such as all strikes, all spares, a mix of strikes and spares, and edge cases like the final frame.</a:t>
            </a:r>
          </a:p>
          <a:p>
            <a:r>
              <a:rPr lang="en-US" dirty="0"/>
              <a:t>    - **Example**:</a:t>
            </a:r>
          </a:p>
          <a:p>
            <a:r>
              <a:rPr lang="en-US" dirty="0"/>
              <a:t>      - "Test cases should include scenarios like a perfect game (12 strikes), a game with alternating strikes and spares, and edge cases like scoring the 10th frame correctly."</a:t>
            </a:r>
          </a:p>
          <a:p>
            <a:endParaRPr lang="en-US" dirty="0"/>
          </a:p>
          <a:p>
            <a:r>
              <a:rPr lang="en-US" dirty="0"/>
              <a:t>**Background Information**:</a:t>
            </a:r>
          </a:p>
          <a:p>
            <a:r>
              <a:rPr lang="en-US" dirty="0"/>
              <a:t>- **Bowling Kata**:</a:t>
            </a:r>
          </a:p>
          <a:p>
            <a:r>
              <a:rPr lang="en-US" dirty="0"/>
              <a:t>  - The Bowling Kata is a well-known coding exercise that helps developers practice TDD and understand the nuances of a real-world problem with multiple edge cases.</a:t>
            </a:r>
          </a:p>
          <a:p>
            <a:endParaRPr lang="en-US" dirty="0"/>
          </a:p>
          <a:p>
            <a:r>
              <a:rPr lang="en-US" dirty="0"/>
              <a:t>**Example**:</a:t>
            </a:r>
          </a:p>
          <a:p>
            <a:r>
              <a:rPr lang="en-US" dirty="0"/>
              <a:t>- **Real-world Scenario**:</a:t>
            </a:r>
          </a:p>
          <a:p>
            <a:r>
              <a:rPr lang="en-US" dirty="0"/>
              <a:t>  - "In a previous workshop, participants found the Bowling Kata to be an excellent exercise for honing their TDD skills. By iteratively developing the scoring logic and using AI tools for assistance, they were able to create robust solutions while deepening their understanding of TDD principles."</a:t>
            </a:r>
          </a:p>
          <a:p>
            <a:endParaRPr lang="en-US" dirty="0"/>
          </a:p>
        </p:txBody>
      </p:sp>
      <p:sp>
        <p:nvSpPr>
          <p:cNvPr id="4" name="Slide Number Placeholder 3"/>
          <p:cNvSpPr>
            <a:spLocks noGrp="1"/>
          </p:cNvSpPr>
          <p:nvPr>
            <p:ph type="sldNum" sz="quarter" idx="5"/>
          </p:nvPr>
        </p:nvSpPr>
        <p:spPr/>
        <p:txBody>
          <a:bodyPr/>
          <a:lstStyle/>
          <a:p>
            <a:fld id="{88131502-E1A1-F245-909B-BA9712EA52E6}" type="slidenum">
              <a:rPr lang="en-US" smtClean="0"/>
              <a:t>13</a:t>
            </a:fld>
            <a:endParaRPr lang="en-US"/>
          </a:p>
        </p:txBody>
      </p:sp>
    </p:spTree>
    <p:extLst>
      <p:ext uri="{BB962C8B-B14F-4D97-AF65-F5344CB8AC3E}">
        <p14:creationId xmlns:p14="http://schemas.microsoft.com/office/powerpoint/2010/main" val="29944763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(2:50 - 3:35) 45 minutes</a:t>
            </a:r>
          </a:p>
          <a:p>
            <a:endParaRPr lang="en-US" dirty="0"/>
          </a:p>
          <a:p>
            <a:r>
              <a:rPr lang="en-US" dirty="0"/>
              <a:t>**One Sentence Summary**</a:t>
            </a:r>
          </a:p>
          <a:p>
            <a:r>
              <a:rPr lang="en-US" dirty="0"/>
              <a:t>- "Engage in a practical exercise to implement the Bowling Kata using TDD and AI tools, following a step-by-step guide through the Red, Green, Refactor cycle."</a:t>
            </a:r>
          </a:p>
          <a:p>
            <a:endParaRPr lang="en-US" dirty="0"/>
          </a:p>
          <a:p>
            <a:r>
              <a:rPr lang="en-US" dirty="0"/>
              <a:t>- Step 1: Write the First Test (Red)</a:t>
            </a:r>
          </a:p>
          <a:p>
            <a:r>
              <a:rPr lang="en-US" dirty="0"/>
              <a:t>- Step 2: Make the Test Pass (Green)</a:t>
            </a:r>
          </a:p>
          <a:p>
            <a:r>
              <a:rPr lang="en-US" dirty="0"/>
              <a:t>- Step 3: Refactor</a:t>
            </a:r>
          </a:p>
          <a:p>
            <a:r>
              <a:rPr lang="en-US" dirty="0"/>
              <a:t>- Step 4: Repeat the Cycle</a:t>
            </a:r>
          </a:p>
          <a:p>
            <a:endParaRPr lang="en-US" dirty="0"/>
          </a:p>
          <a:p>
            <a:r>
              <a:rPr lang="en-US" dirty="0"/>
              <a:t>**Detailed Notes**:</a:t>
            </a:r>
          </a:p>
          <a:p>
            <a:r>
              <a:rPr lang="en-US" dirty="0"/>
              <a:t>- **Step-by-Step Guide**:</a:t>
            </a:r>
          </a:p>
          <a:p>
            <a:r>
              <a:rPr lang="en-US" dirty="0"/>
              <a:t>  - **Step 1: Write the First Test (Red)**:</a:t>
            </a:r>
          </a:p>
          <a:p>
            <a:r>
              <a:rPr lang="en-US" dirty="0"/>
              <a:t>    - **Explanation**:</a:t>
            </a:r>
          </a:p>
          <a:p>
            <a:r>
              <a:rPr lang="en-US" dirty="0"/>
              <a:t>      - Begin by writing a failing test case for the simplest aspect of the problem. Use GitHub Copilot to help generate the initial test cases.</a:t>
            </a:r>
          </a:p>
          <a:p>
            <a:r>
              <a:rPr lang="en-US" dirty="0"/>
              <a:t>    - **Example**:</a:t>
            </a:r>
          </a:p>
          <a:p>
            <a:r>
              <a:rPr lang="en-US" dirty="0"/>
              <a:t>      - "Start with a test for a single frame with no strikes or spares, such as scoring a frame with rolls of 3 and 4."</a:t>
            </a:r>
          </a:p>
          <a:p>
            <a:r>
              <a:rPr lang="en-US" dirty="0"/>
              <a:t>  - **Step 2: Make the Test Pass (Green)**:</a:t>
            </a:r>
          </a:p>
          <a:p>
            <a:r>
              <a:rPr lang="en-US" dirty="0"/>
              <a:t>    - **Explanation**:</a:t>
            </a:r>
          </a:p>
          <a:p>
            <a:r>
              <a:rPr lang="en-US" dirty="0"/>
              <a:t>      - Write the minimal amount of code needed to pass the test. Use Copilot to suggest code snippets and help with implementation.</a:t>
            </a:r>
          </a:p>
          <a:p>
            <a:r>
              <a:rPr lang="en-US" dirty="0"/>
              <a:t>    - **Example**:</a:t>
            </a:r>
          </a:p>
          <a:p>
            <a:r>
              <a:rPr lang="en-US" dirty="0"/>
              <a:t>      - "Implement the scoring logic for a single frame without strikes or spares. Ensure the test passes before moving on."</a:t>
            </a:r>
          </a:p>
          <a:p>
            <a:r>
              <a:rPr lang="en-US" dirty="0"/>
              <a:t>  - **Step 3: Refactor**:</a:t>
            </a:r>
          </a:p>
          <a:p>
            <a:r>
              <a:rPr lang="en-US" dirty="0"/>
              <a:t>    - **Explanation**:</a:t>
            </a:r>
          </a:p>
          <a:p>
            <a:r>
              <a:rPr lang="en-US" dirty="0"/>
              <a:t>      - Refactor the code to improve its structure and readability without changing its behavior. Use Copilot for suggestions on refactoring.</a:t>
            </a:r>
          </a:p>
          <a:p>
            <a:r>
              <a:rPr lang="en-US" dirty="0"/>
              <a:t>    - **Example**:</a:t>
            </a:r>
          </a:p>
          <a:p>
            <a:r>
              <a:rPr lang="en-US" dirty="0"/>
              <a:t>      - "Clean up the scoring logic, possibly extracting methods or renaming variables for clarity. Ensure all tests still pass after refactoring."</a:t>
            </a:r>
          </a:p>
          <a:p>
            <a:r>
              <a:rPr lang="en-US" dirty="0"/>
              <a:t>  - **Step 4: Repeat the Cycle**:</a:t>
            </a:r>
          </a:p>
          <a:p>
            <a:r>
              <a:rPr lang="en-US" dirty="0"/>
              <a:t>    - **Explanation**:</a:t>
            </a:r>
          </a:p>
          <a:p>
            <a:r>
              <a:rPr lang="en-US" dirty="0"/>
              <a:t>      - Continue adding test cases, implementing the minimal code to pass each test, and refactoring. Cover more complex scenarios like spares, strikes, and edge cases.</a:t>
            </a:r>
          </a:p>
          <a:p>
            <a:r>
              <a:rPr lang="en-US" dirty="0"/>
              <a:t>    - **Example**:</a:t>
            </a:r>
          </a:p>
          <a:p>
            <a:r>
              <a:rPr lang="en-US" dirty="0"/>
              <a:t>      - "Add tests for spares and strikes, implementing and refactoring the scoring logic for each new case. Use AI tools to assist throughout the process."</a:t>
            </a:r>
          </a:p>
          <a:p>
            <a:endParaRPr lang="en-US" dirty="0"/>
          </a:p>
          <a:p>
            <a:r>
              <a:rPr lang="en-US" dirty="0"/>
              <a:t>**Background Information**:</a:t>
            </a:r>
          </a:p>
          <a:p>
            <a:r>
              <a:rPr lang="en-US" dirty="0"/>
              <a:t>- **Bowling Kata with TDD**:</a:t>
            </a:r>
          </a:p>
          <a:p>
            <a:r>
              <a:rPr lang="en-US" dirty="0"/>
              <a:t>  - This exercise helps developers practice the iterative TDD process while leveraging AI tools for assistance. It reinforces the importance of writing tests first, implementing minimal code, and continuously refactoring.</a:t>
            </a:r>
          </a:p>
          <a:p>
            <a:endParaRPr lang="en-US" dirty="0"/>
          </a:p>
          <a:p>
            <a:r>
              <a:rPr lang="en-US" dirty="0"/>
              <a:t>**Example**:</a:t>
            </a:r>
          </a:p>
          <a:p>
            <a:r>
              <a:rPr lang="en-US" dirty="0"/>
              <a:t>- **Real-world Scenario**:</a:t>
            </a:r>
          </a:p>
          <a:p>
            <a:r>
              <a:rPr lang="en-US" dirty="0"/>
              <a:t>  - "In a previous workshop, participants successfully implemented the Bowling Kata by following the TDD cycle. They used GitHub Copilot to generate test cases and assist with coding, which sped up the development process and improved their understanding of TDD."</a:t>
            </a:r>
          </a:p>
        </p:txBody>
      </p:sp>
      <p:sp>
        <p:nvSpPr>
          <p:cNvPr id="4" name="Slide Number Placeholder 3"/>
          <p:cNvSpPr>
            <a:spLocks noGrp="1"/>
          </p:cNvSpPr>
          <p:nvPr>
            <p:ph type="sldNum" sz="quarter" idx="5"/>
          </p:nvPr>
        </p:nvSpPr>
        <p:spPr/>
        <p:txBody>
          <a:bodyPr/>
          <a:lstStyle/>
          <a:p>
            <a:fld id="{88131502-E1A1-F245-909B-BA9712EA52E6}" type="slidenum">
              <a:rPr lang="en-US" smtClean="0"/>
              <a:t>14</a:t>
            </a:fld>
            <a:endParaRPr lang="en-US"/>
          </a:p>
        </p:txBody>
      </p:sp>
    </p:spTree>
    <p:extLst>
      <p:ext uri="{BB962C8B-B14F-4D97-AF65-F5344CB8AC3E}">
        <p14:creationId xmlns:p14="http://schemas.microsoft.com/office/powerpoint/2010/main" val="36158751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(3:35 - 3:45)  10 minutes</a:t>
            </a:r>
          </a:p>
          <a:p>
            <a:endParaRPr lang="en-US" dirty="0"/>
          </a:p>
          <a:p>
            <a:r>
              <a:rPr lang="en-US" dirty="0"/>
              <a:t>**One Sentence Summary**</a:t>
            </a:r>
          </a:p>
          <a:p>
            <a:r>
              <a:rPr lang="en-US" dirty="0"/>
              <a:t>- "The Roman Numeral Calculator Kata involves converting Roman numerals to integers and vice versa, making it ideal for practicing TDD and leveraging AI tools."</a:t>
            </a:r>
          </a:p>
          <a:p>
            <a:endParaRPr lang="en-US" dirty="0"/>
          </a:p>
          <a:p>
            <a:r>
              <a:rPr lang="en-US" dirty="0"/>
              <a:t>**Detailed Notes**:</a:t>
            </a:r>
          </a:p>
          <a:p>
            <a:r>
              <a:rPr lang="en-US" dirty="0"/>
              <a:t>- **Overview of the Problem**:</a:t>
            </a:r>
          </a:p>
          <a:p>
            <a:r>
              <a:rPr lang="en-US" dirty="0"/>
              <a:t>  - **Explanation**:</a:t>
            </a:r>
          </a:p>
          <a:p>
            <a:r>
              <a:rPr lang="en-US" dirty="0"/>
              <a:t>    - The Roman Numeral Calculator Kata requires writing a program that can convert Roman numerals to integers and vice versa. This involves handling the unique rules and structure of Roman numerals.</a:t>
            </a:r>
          </a:p>
          <a:p>
            <a:r>
              <a:rPr lang="en-US" dirty="0"/>
              <a:t>  - **Example**:</a:t>
            </a:r>
          </a:p>
          <a:p>
            <a:r>
              <a:rPr lang="en-US" dirty="0"/>
              <a:t>    - "For instance, the Roman numeral 'IV' converts to the integer 4, and the integer 9 converts to the Roman numeral 'IX'."</a:t>
            </a:r>
          </a:p>
          <a:p>
            <a:endParaRPr lang="en-US" dirty="0"/>
          </a:p>
          <a:p>
            <a:r>
              <a:rPr lang="en-US" dirty="0"/>
              <a:t>- **Importance of the Problem for Practicing TDD and AI Integration**:</a:t>
            </a:r>
          </a:p>
          <a:p>
            <a:r>
              <a:rPr lang="en-US" dirty="0"/>
              <a:t>  - **Explanation**:</a:t>
            </a:r>
          </a:p>
          <a:p>
            <a:r>
              <a:rPr lang="en-US" dirty="0"/>
              <a:t>    - This kata is complex enough to challenge your TDD skills and requires multiple iterations of the Red, Green, Refactor cycle. It also provides opportunities to use AI tools for generating test cases and refactoring code.</a:t>
            </a:r>
          </a:p>
          <a:p>
            <a:r>
              <a:rPr lang="en-US" dirty="0"/>
              <a:t>  - **Example**:</a:t>
            </a:r>
          </a:p>
          <a:p>
            <a:r>
              <a:rPr lang="en-US" dirty="0"/>
              <a:t>    - "By applying TDD to the Roman Numeral Calculator Kata, you can iteratively develop the conversion logic, ensuring correctness at each step. AI tools like GitHub Copilot can assist in generating boilerplate code and suggesting improvements."</a:t>
            </a:r>
          </a:p>
          <a:p>
            <a:endParaRPr lang="en-US" dirty="0"/>
          </a:p>
          <a:p>
            <a:r>
              <a:rPr lang="en-US" dirty="0"/>
              <a:t>- **TDD Approach for the Roman Numeral Calculator**:</a:t>
            </a:r>
          </a:p>
          <a:p>
            <a:r>
              <a:rPr lang="en-US" dirty="0"/>
              <a:t>  - **Applying the TDD Cycle: Red, Green, Refactor**:</a:t>
            </a:r>
          </a:p>
          <a:p>
            <a:r>
              <a:rPr lang="en-US" dirty="0"/>
              <a:t>    - **Explanation**:</a:t>
            </a:r>
          </a:p>
          <a:p>
            <a:r>
              <a:rPr lang="en-US" dirty="0"/>
              <a:t>      - Start by writing a failing test (Red), then write the minimal code to pass the test (Green), and finally refactor the code to improve its structure and readability without changing its behavior.</a:t>
            </a:r>
          </a:p>
          <a:p>
            <a:r>
              <a:rPr lang="en-US" dirty="0"/>
              <a:t>    - **Example**:</a:t>
            </a:r>
          </a:p>
          <a:p>
            <a:r>
              <a:rPr lang="en-US" dirty="0"/>
              <a:t>      - "Begin by writing a test for converting a simple Roman numeral, such as 'I' to 1. Gradually add tests for more complex numerals and edge cases, refactoring as you go."</a:t>
            </a:r>
          </a:p>
          <a:p>
            <a:r>
              <a:rPr lang="en-US" dirty="0"/>
              <a:t>  - **Example Scenarios and Edge Cases to Consider**:</a:t>
            </a:r>
          </a:p>
          <a:p>
            <a:r>
              <a:rPr lang="en-US" dirty="0"/>
              <a:t>    - **Explanation**:</a:t>
            </a:r>
          </a:p>
          <a:p>
            <a:r>
              <a:rPr lang="en-US" dirty="0"/>
              <a:t>      - Consider different scenarios such as simple numerals, subtractive combinations (e.g., IV, IX), and large values. Handle invalid inputs gracefully.</a:t>
            </a:r>
          </a:p>
          <a:p>
            <a:r>
              <a:rPr lang="en-US" dirty="0"/>
              <a:t>    - **Example**:</a:t>
            </a:r>
          </a:p>
          <a:p>
            <a:r>
              <a:rPr lang="en-US" dirty="0"/>
              <a:t>      - "Test cases should include scenarios like converting 'XLII' to 42, handling the subtractive combination in 'IX', and validating that 'MMMM' is not a valid Roman numeral."</a:t>
            </a:r>
          </a:p>
          <a:p>
            <a:endParaRPr lang="en-US" dirty="0"/>
          </a:p>
          <a:p>
            <a:r>
              <a:rPr lang="en-US" dirty="0"/>
              <a:t>**Background Information**:</a:t>
            </a:r>
          </a:p>
          <a:p>
            <a:r>
              <a:rPr lang="en-US" dirty="0"/>
              <a:t>- **Roman Numeral Calculator Kata**:</a:t>
            </a:r>
          </a:p>
          <a:p>
            <a:r>
              <a:rPr lang="en-US" dirty="0"/>
              <a:t>  - The Roman Numeral Calculator Kata is a well-known coding exercise that helps developers practice TDD and understand the nuances of converting between different numerical systems.</a:t>
            </a:r>
          </a:p>
          <a:p>
            <a:endParaRPr lang="en-US" dirty="0"/>
          </a:p>
          <a:p>
            <a:r>
              <a:rPr lang="en-US" dirty="0"/>
              <a:t>**Example**:</a:t>
            </a:r>
          </a:p>
          <a:p>
            <a:r>
              <a:rPr lang="en-US" dirty="0"/>
              <a:t>- **Real-world Scenario**:</a:t>
            </a:r>
          </a:p>
          <a:p>
            <a:r>
              <a:rPr lang="en-US" dirty="0"/>
              <a:t>  - "In a previous workshop, participants found the Roman Numeral Calculator Kata to be an excellent exercise for honing their TDD skills. By iteratively developing the conversion logic and using AI tools for assistance, they were able to create robust solutions while deepening their understanding of TDD principles."</a:t>
            </a:r>
          </a:p>
        </p:txBody>
      </p:sp>
      <p:sp>
        <p:nvSpPr>
          <p:cNvPr id="4" name="Slide Number Placeholder 3"/>
          <p:cNvSpPr>
            <a:spLocks noGrp="1"/>
          </p:cNvSpPr>
          <p:nvPr>
            <p:ph type="sldNum" sz="quarter" idx="5"/>
          </p:nvPr>
        </p:nvSpPr>
        <p:spPr/>
        <p:txBody>
          <a:bodyPr/>
          <a:lstStyle/>
          <a:p>
            <a:fld id="{88131502-E1A1-F245-909B-BA9712EA52E6}" type="slidenum">
              <a:rPr lang="en-US" smtClean="0"/>
              <a:t>15</a:t>
            </a:fld>
            <a:endParaRPr lang="en-US"/>
          </a:p>
        </p:txBody>
      </p:sp>
    </p:spTree>
    <p:extLst>
      <p:ext uri="{BB962C8B-B14F-4D97-AF65-F5344CB8AC3E}">
        <p14:creationId xmlns:p14="http://schemas.microsoft.com/office/powerpoint/2010/main" val="355568383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(3:45 - 4:30) 45 minutes</a:t>
            </a:r>
          </a:p>
          <a:p>
            <a:endParaRPr lang="en-US" dirty="0"/>
          </a:p>
          <a:p>
            <a:r>
              <a:rPr lang="en-US" dirty="0"/>
              <a:t>**One Sentence Summary**</a:t>
            </a:r>
          </a:p>
          <a:p>
            <a:r>
              <a:rPr lang="en-US" dirty="0"/>
              <a:t>- "Engage in a practical exercise to implement the Roman Numeral Calculator Kata using TDD and AI tools, following a step-by-step guide through the Red, Green, Refactor cycle."</a:t>
            </a:r>
          </a:p>
          <a:p>
            <a:endParaRPr lang="en-US" dirty="0"/>
          </a:p>
          <a:p>
            <a:r>
              <a:rPr lang="en-US" dirty="0"/>
              <a:t>- Step 1: Write the First Test (Red)</a:t>
            </a:r>
          </a:p>
          <a:p>
            <a:r>
              <a:rPr lang="en-US" dirty="0"/>
              <a:t>- Step 2: Make the Test Pass (Green)</a:t>
            </a:r>
          </a:p>
          <a:p>
            <a:r>
              <a:rPr lang="en-US" dirty="0"/>
              <a:t>- Step 3: Refactor</a:t>
            </a:r>
          </a:p>
          <a:p>
            <a:r>
              <a:rPr lang="en-US" dirty="0"/>
              <a:t>- Step 4: Repeat the Cycle</a:t>
            </a:r>
          </a:p>
          <a:p>
            <a:endParaRPr lang="en-US" dirty="0"/>
          </a:p>
          <a:p>
            <a:r>
              <a:rPr lang="en-US" dirty="0"/>
              <a:t>**Detailed Notes**:</a:t>
            </a:r>
          </a:p>
          <a:p>
            <a:r>
              <a:rPr lang="en-US" dirty="0"/>
              <a:t>- **Step-by-Step Guide**:</a:t>
            </a:r>
          </a:p>
          <a:p>
            <a:r>
              <a:rPr lang="en-US" dirty="0"/>
              <a:t>  - **Step 1: Analyze Existing Code**:</a:t>
            </a:r>
          </a:p>
          <a:p>
            <a:r>
              <a:rPr lang="en-US" dirty="0"/>
              <a:t>    - **Explanation**:</a:t>
            </a:r>
          </a:p>
          <a:p>
            <a:r>
              <a:rPr lang="en-US" dirty="0"/>
              <a:t>      - Review any existing code for the Roman Numeral Calculator to understand its current state and identify areas for improvement.</a:t>
            </a:r>
          </a:p>
          <a:p>
            <a:r>
              <a:rPr lang="en-US" dirty="0"/>
              <a:t>    - **Example**:</a:t>
            </a:r>
          </a:p>
          <a:p>
            <a:r>
              <a:rPr lang="en-US" dirty="0"/>
              <a:t>      - "Look for any existing tests or implementation code and assess their completeness and correctness. Identify any obvious gaps or areas that need refactoring."</a:t>
            </a:r>
          </a:p>
          <a:p>
            <a:r>
              <a:rPr lang="en-US" dirty="0"/>
              <a:t>  - **Step 2: Write the First Test (Red)**:</a:t>
            </a:r>
          </a:p>
          <a:p>
            <a:r>
              <a:rPr lang="en-US" dirty="0"/>
              <a:t>    - **Explanation**:</a:t>
            </a:r>
          </a:p>
          <a:p>
            <a:r>
              <a:rPr lang="en-US" dirty="0"/>
              <a:t>      - Begin by writing a failing test case for the simplest aspect of the problem. Use GitHub Copilot to help generate the initial test cases.</a:t>
            </a:r>
          </a:p>
          <a:p>
            <a:r>
              <a:rPr lang="en-US" dirty="0"/>
              <a:t>    - **Example**:</a:t>
            </a:r>
          </a:p>
          <a:p>
            <a:r>
              <a:rPr lang="en-US" dirty="0"/>
              <a:t>      - "Start with a test for converting the simplest Roman numeral, such as 'I' to 1. Ensure the test fails initially."</a:t>
            </a:r>
          </a:p>
          <a:p>
            <a:r>
              <a:rPr lang="en-US" dirty="0"/>
              <a:t>  - **Step 3: Make the Test Pass (Green)**:</a:t>
            </a:r>
          </a:p>
          <a:p>
            <a:r>
              <a:rPr lang="en-US" dirty="0"/>
              <a:t>    - **Explanation**:</a:t>
            </a:r>
          </a:p>
          <a:p>
            <a:r>
              <a:rPr lang="en-US" dirty="0"/>
              <a:t>      - Write the minimal amount of code needed to pass the test. Use Copilot to suggest code snippets and help with implementation.</a:t>
            </a:r>
          </a:p>
          <a:p>
            <a:r>
              <a:rPr lang="en-US" dirty="0"/>
              <a:t>    - **Example**:</a:t>
            </a:r>
          </a:p>
          <a:p>
            <a:r>
              <a:rPr lang="en-US" dirty="0"/>
              <a:t>      - "Implement the logic to convert 'I' to 1, ensuring the test passes before moving on."</a:t>
            </a:r>
          </a:p>
          <a:p>
            <a:r>
              <a:rPr lang="en-US" dirty="0"/>
              <a:t>  - **Step 4: Refactor**:</a:t>
            </a:r>
          </a:p>
          <a:p>
            <a:r>
              <a:rPr lang="en-US" dirty="0"/>
              <a:t>    - **Explanation**:</a:t>
            </a:r>
          </a:p>
          <a:p>
            <a:r>
              <a:rPr lang="en-US" dirty="0"/>
              <a:t>      - Refactor the code to improve its structure and readability without changing its behavior. Use Copilot for suggestions on refactoring.</a:t>
            </a:r>
          </a:p>
          <a:p>
            <a:r>
              <a:rPr lang="en-US" dirty="0"/>
              <a:t>    - **Example**:</a:t>
            </a:r>
          </a:p>
          <a:p>
            <a:r>
              <a:rPr lang="en-US" dirty="0"/>
              <a:t>      - "Clean up the conversion logic, possibly extracting methods or renaming variables for clarity. Ensure all tests still pass after refactoring."</a:t>
            </a:r>
          </a:p>
          <a:p>
            <a:r>
              <a:rPr lang="en-US" dirty="0"/>
              <a:t>  - **Step 5: Add New Features and Tests**:</a:t>
            </a:r>
          </a:p>
          <a:p>
            <a:r>
              <a:rPr lang="en-US" dirty="0"/>
              <a:t>    - **Explanation**:</a:t>
            </a:r>
          </a:p>
          <a:p>
            <a:r>
              <a:rPr lang="en-US" dirty="0"/>
              <a:t>      - Add new features to the Roman Numeral Calculator while ensuring all tests pass. Use the TDD cycle: Red, Green, Refactor for each new feature.</a:t>
            </a:r>
          </a:p>
          <a:p>
            <a:r>
              <a:rPr lang="en-US" dirty="0"/>
              <a:t>    - **Example**:</a:t>
            </a:r>
          </a:p>
          <a:p>
            <a:r>
              <a:rPr lang="en-US" dirty="0"/>
              <a:t>      - "Add tests for more complex Roman numerals like 'IV' (4), 'IX' (9), and 'XLII' (42). Implement the logic to pass these tests, refactoring as needed."</a:t>
            </a:r>
          </a:p>
          <a:p>
            <a:endParaRPr lang="en-US" dirty="0"/>
          </a:p>
          <a:p>
            <a:r>
              <a:rPr lang="en-US" dirty="0"/>
              <a:t>**Background Information**:</a:t>
            </a:r>
          </a:p>
          <a:p>
            <a:r>
              <a:rPr lang="en-US" dirty="0"/>
              <a:t>- **Roman Numeral Calculator with TDD**:</a:t>
            </a:r>
          </a:p>
          <a:p>
            <a:r>
              <a:rPr lang="en-US" dirty="0"/>
              <a:t>  - This exercise helps developers practice the iterative TDD process while leveraging AI tools for assistance. It reinforces the importance of writing tests first, implementing minimal code, and continuously refactoring.</a:t>
            </a:r>
          </a:p>
          <a:p>
            <a:endParaRPr lang="en-US" dirty="0"/>
          </a:p>
          <a:p>
            <a:r>
              <a:rPr lang="en-US" dirty="0"/>
              <a:t>**Example**:</a:t>
            </a:r>
          </a:p>
          <a:p>
            <a:r>
              <a:rPr lang="en-US" dirty="0"/>
              <a:t>- **Real-world Scenario**:</a:t>
            </a:r>
          </a:p>
          <a:p>
            <a:r>
              <a:rPr lang="en-US" dirty="0"/>
              <a:t>  - "In a previous workshop, participants successfully implemented the Roman Numeral Calculator Kata by following the TDD cycle. They used GitHub Copilot to generate test cases and assist with coding, which sped up the development process and improved their understanding of TDD."</a:t>
            </a:r>
          </a:p>
        </p:txBody>
      </p:sp>
      <p:sp>
        <p:nvSpPr>
          <p:cNvPr id="4" name="Slide Number Placeholder 3"/>
          <p:cNvSpPr>
            <a:spLocks noGrp="1"/>
          </p:cNvSpPr>
          <p:nvPr>
            <p:ph type="sldNum" sz="quarter" idx="5"/>
          </p:nvPr>
        </p:nvSpPr>
        <p:spPr/>
        <p:txBody>
          <a:bodyPr/>
          <a:lstStyle/>
          <a:p>
            <a:fld id="{88131502-E1A1-F245-909B-BA9712EA52E6}" type="slidenum">
              <a:rPr lang="en-US" smtClean="0"/>
              <a:t>16</a:t>
            </a:fld>
            <a:endParaRPr lang="en-US"/>
          </a:p>
        </p:txBody>
      </p:sp>
    </p:spTree>
    <p:extLst>
      <p:ext uri="{BB962C8B-B14F-4D97-AF65-F5344CB8AC3E}">
        <p14:creationId xmlns:p14="http://schemas.microsoft.com/office/powerpoint/2010/main" val="282763299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(4:30 - End of Day) Up to when people want to take lunch</a:t>
            </a:r>
          </a:p>
          <a:p>
            <a:endParaRPr lang="en-US" dirty="0"/>
          </a:p>
          <a:p>
            <a:r>
              <a:rPr lang="en-US" dirty="0"/>
              <a:t>**One Sentence Summary**</a:t>
            </a:r>
          </a:p>
          <a:p>
            <a:r>
              <a:rPr lang="en-US" dirty="0"/>
              <a:t>- "Conclude the afternoon session by summarizing key takeaways, addressing participant questions, and previewing the agenda for Day 2."</a:t>
            </a:r>
          </a:p>
          <a:p>
            <a:endParaRPr lang="en-US" dirty="0"/>
          </a:p>
          <a:p>
            <a:r>
              <a:rPr lang="en-US" dirty="0"/>
              <a:t>**Detailed Notes**:</a:t>
            </a:r>
          </a:p>
          <a:p>
            <a:r>
              <a:rPr lang="en-US" dirty="0"/>
              <a:t>- **Summarize Key Takeaways from the Afternoon Session**:</a:t>
            </a:r>
          </a:p>
          <a:p>
            <a:r>
              <a:rPr lang="en-US" dirty="0"/>
              <a:t>  - **Emphasize the Importance of TDD, AI Tools, Refactoring, and Clean Code Principles**:</a:t>
            </a:r>
          </a:p>
          <a:p>
            <a:r>
              <a:rPr lang="en-US" dirty="0"/>
              <a:t>    - **Explanation**:</a:t>
            </a:r>
          </a:p>
          <a:p>
            <a:r>
              <a:rPr lang="en-US" dirty="0"/>
              <a:t>      - Highlight how TDD helps in building reliable and maintainable code.</a:t>
            </a:r>
          </a:p>
          <a:p>
            <a:r>
              <a:rPr lang="en-US" dirty="0"/>
              <a:t>      - Stress the benefits of integrating AI tools like GitHub Copilot and ChatGPT to enhance productivity and learning.</a:t>
            </a:r>
          </a:p>
          <a:p>
            <a:r>
              <a:rPr lang="en-US" dirty="0"/>
              <a:t>      - Reinforce the value of refactoring and clean code principles in writing maintainable and scalable code.</a:t>
            </a:r>
          </a:p>
          <a:p>
            <a:r>
              <a:rPr lang="en-US" dirty="0"/>
              <a:t>    - **Example**:</a:t>
            </a:r>
          </a:p>
          <a:p>
            <a:r>
              <a:rPr lang="en-US" dirty="0"/>
              <a:t>      - "Today, we applied TDD to solve problems like the Bowling Kata and Roman Numeral Calculator. Using AI tools, we accelerated our development process and improved code quality through continuous refactoring."</a:t>
            </a:r>
          </a:p>
          <a:p>
            <a:r>
              <a:rPr lang="en-US" dirty="0"/>
              <a:t>  - **Encourage Continuous Practice and Improvement**:</a:t>
            </a:r>
          </a:p>
          <a:p>
            <a:r>
              <a:rPr lang="en-US" dirty="0"/>
              <a:t>    - **Explanation**:</a:t>
            </a:r>
          </a:p>
          <a:p>
            <a:r>
              <a:rPr lang="en-US" dirty="0"/>
              <a:t>      - Encourage participants to continuously practice the principles and techniques learned.</a:t>
            </a:r>
          </a:p>
          <a:p>
            <a:r>
              <a:rPr lang="en-US" dirty="0"/>
              <a:t>      - Suggest regular use of TDD, leveraging AI tools, and adhering to clean code principles in their projects.</a:t>
            </a:r>
          </a:p>
          <a:p>
            <a:r>
              <a:rPr lang="en-US" dirty="0"/>
              <a:t>    - **Example**:</a:t>
            </a:r>
          </a:p>
          <a:p>
            <a:r>
              <a:rPr lang="en-US" dirty="0"/>
              <a:t>      - "To keep improving, integrate these practices into your daily workflow. Regularly use TDD for new features, refactor your codebase, and utilize AI tools for assistance and learning."</a:t>
            </a:r>
          </a:p>
          <a:p>
            <a:endParaRPr lang="en-US" dirty="0"/>
          </a:p>
          <a:p>
            <a:r>
              <a:rPr lang="en-US" dirty="0"/>
              <a:t>- **Open Floor for Questions and Discussions**:</a:t>
            </a:r>
          </a:p>
          <a:p>
            <a:r>
              <a:rPr lang="en-US" dirty="0"/>
              <a:t>  - **Address Any Challenges Faced by Participants**:</a:t>
            </a:r>
          </a:p>
          <a:p>
            <a:r>
              <a:rPr lang="en-US" dirty="0"/>
              <a:t>    - **Explanation**:</a:t>
            </a:r>
          </a:p>
          <a:p>
            <a:r>
              <a:rPr lang="en-US" dirty="0"/>
              <a:t>      - Invite participants to share any difficulties or challenges they encountered during the session.</a:t>
            </a:r>
          </a:p>
          <a:p>
            <a:r>
              <a:rPr lang="en-US" dirty="0"/>
              <a:t>    - **Example**:</a:t>
            </a:r>
          </a:p>
          <a:p>
            <a:r>
              <a:rPr lang="en-US" dirty="0"/>
              <a:t>      - "What challenges did you face while implementing the Bowling Kata or Roman Numeral Calculator? How can we address these issues?"</a:t>
            </a:r>
          </a:p>
          <a:p>
            <a:r>
              <a:rPr lang="en-US" dirty="0"/>
              <a:t>  - **Provide Solutions and Additional Resources as Needed**:</a:t>
            </a:r>
          </a:p>
          <a:p>
            <a:r>
              <a:rPr lang="en-US" dirty="0"/>
              <a:t>    - **Explanation**:</a:t>
            </a:r>
          </a:p>
          <a:p>
            <a:r>
              <a:rPr lang="en-US" dirty="0"/>
              <a:t>      - Offer solutions to the issues raised and suggest additional resources for further learning.</a:t>
            </a:r>
          </a:p>
          <a:p>
            <a:r>
              <a:rPr lang="en-US" dirty="0"/>
              <a:t>    - **Example**:</a:t>
            </a:r>
          </a:p>
          <a:p>
            <a:r>
              <a:rPr lang="en-US" dirty="0"/>
              <a:t>      - "Here are some resources to help you deepen your understanding of TDD and clean code principles. Feel free to ask for specific guidance on any topic."</a:t>
            </a:r>
          </a:p>
          <a:p>
            <a:endParaRPr lang="en-US" dirty="0"/>
          </a:p>
          <a:p>
            <a:r>
              <a:rPr lang="en-US" dirty="0"/>
              <a:t>- **Preview of Day 2**:</a:t>
            </a:r>
          </a:p>
          <a:p>
            <a:r>
              <a:rPr lang="en-US" dirty="0"/>
              <a:t>  - **Focus on Advanced TDD Techniques and Continuous Integration**:</a:t>
            </a:r>
          </a:p>
          <a:p>
            <a:r>
              <a:rPr lang="en-US" dirty="0"/>
              <a:t>    - **Explanation**:</a:t>
            </a:r>
          </a:p>
          <a:p>
            <a:r>
              <a:rPr lang="en-US" dirty="0"/>
              <a:t>      - Explain that Day 2 will delve deeper into advanced TDD techniques and continuous integration practices.</a:t>
            </a:r>
          </a:p>
          <a:p>
            <a:r>
              <a:rPr lang="en-US" dirty="0"/>
              <a:t>    - **Example**:</a:t>
            </a:r>
          </a:p>
          <a:p>
            <a:r>
              <a:rPr lang="en-US" dirty="0"/>
              <a:t>      - "Tomorrow, we'll explore more advanced TDD techniques and how to integrate them into a continuous integration pipeline."</a:t>
            </a:r>
          </a:p>
          <a:p>
            <a:r>
              <a:rPr lang="en-US" dirty="0"/>
              <a:t>  - **Introduction to the Gilded Rose Kata and Building an API Application**:</a:t>
            </a:r>
          </a:p>
          <a:p>
            <a:r>
              <a:rPr lang="en-US" dirty="0"/>
              <a:t>    - **Explanation**:</a:t>
            </a:r>
          </a:p>
          <a:p>
            <a:r>
              <a:rPr lang="en-US" dirty="0"/>
              <a:t>      - Mention that the next practical exercises will include the Gilded Rose Kata and an API application, providing further opportunities to practice TDD and AI tool integration.</a:t>
            </a:r>
          </a:p>
          <a:p>
            <a:r>
              <a:rPr lang="en-US" dirty="0"/>
              <a:t>    - **Example**:</a:t>
            </a:r>
          </a:p>
          <a:p>
            <a:r>
              <a:rPr lang="en-US" dirty="0"/>
              <a:t>      - "We'll work on the Gilded Rose Kata, a classic TDD exercise, and start building an API application to apply what we've learned in a real-world scenario."</a:t>
            </a:r>
          </a:p>
          <a:p>
            <a:endParaRPr lang="en-US" dirty="0"/>
          </a:p>
          <a:p>
            <a:r>
              <a:rPr lang="en-US" dirty="0"/>
              <a:t>**Background Information**:</a:t>
            </a:r>
          </a:p>
          <a:p>
            <a:r>
              <a:rPr lang="en-US" dirty="0"/>
              <a:t>- **Wrap-Up and Q&amp;A**:</a:t>
            </a:r>
          </a:p>
          <a:p>
            <a:r>
              <a:rPr lang="en-US" dirty="0"/>
              <a:t>  - The wrap-up session is crucial for reinforcing the day's learning, addressing any uncertainties, and setting the stage for the next session. It's an opportunity for participants to clarify doubts and for the instructor to gauge the session's effectiveness.</a:t>
            </a:r>
          </a:p>
          <a:p>
            <a:endParaRPr lang="en-US" dirty="0"/>
          </a:p>
          <a:p>
            <a:r>
              <a:rPr lang="en-US" dirty="0"/>
              <a:t>**Example**:</a:t>
            </a:r>
          </a:p>
          <a:p>
            <a:r>
              <a:rPr lang="en-US" dirty="0"/>
              <a:t>- **Real-world Scenario**:</a:t>
            </a:r>
          </a:p>
          <a:p>
            <a:r>
              <a:rPr lang="en-US" dirty="0"/>
              <a:t>  - "In previous workshops, the wrap-up session proved invaluable. Participants shared their experiences and challenges, which led to insightful discussions and deeper understanding. It also helped us tailor the upcoming sessions to better meet their needs."</a:t>
            </a:r>
          </a:p>
        </p:txBody>
      </p:sp>
      <p:sp>
        <p:nvSpPr>
          <p:cNvPr id="4" name="Slide Number Placeholder 3"/>
          <p:cNvSpPr>
            <a:spLocks noGrp="1"/>
          </p:cNvSpPr>
          <p:nvPr>
            <p:ph type="sldNum" sz="quarter" idx="5"/>
          </p:nvPr>
        </p:nvSpPr>
        <p:spPr/>
        <p:txBody>
          <a:bodyPr/>
          <a:lstStyle/>
          <a:p>
            <a:fld id="{88131502-E1A1-F245-909B-BA9712EA52E6}" type="slidenum">
              <a:rPr lang="en-US" smtClean="0"/>
              <a:t>17</a:t>
            </a:fld>
            <a:endParaRPr lang="en-US"/>
          </a:p>
        </p:txBody>
      </p:sp>
    </p:spTree>
    <p:extLst>
      <p:ext uri="{BB962C8B-B14F-4D97-AF65-F5344CB8AC3E}">
        <p14:creationId xmlns:p14="http://schemas.microsoft.com/office/powerpoint/2010/main" val="338630988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(1:45 - 1:50) 5 minutes</a:t>
            </a:r>
          </a:p>
          <a:p>
            <a:endParaRPr lang="en-US" dirty="0"/>
          </a:p>
          <a:p>
            <a:r>
              <a:rPr lang="en-US" dirty="0"/>
              <a:t>**One Sentence Summary**</a:t>
            </a:r>
          </a:p>
          <a:p>
            <a:r>
              <a:rPr lang="en-US" dirty="0"/>
              <a:t>- "An introduction to the core values and practices of Extreme Programming (XP) that emphasize collaboration, simplicity, and frequent feedback."</a:t>
            </a:r>
          </a:p>
          <a:p>
            <a:endParaRPr lang="en-US" dirty="0"/>
          </a:p>
          <a:p>
            <a:r>
              <a:rPr lang="en-US" dirty="0"/>
              <a:t>**Detailed Notes**:</a:t>
            </a:r>
          </a:p>
          <a:p>
            <a:r>
              <a:rPr lang="en-US" dirty="0"/>
              <a:t>- **Values**:</a:t>
            </a:r>
          </a:p>
          <a:p>
            <a:r>
              <a:rPr lang="en-US" dirty="0"/>
              <a:t>  - **Communication**:</a:t>
            </a:r>
          </a:p>
          <a:p>
            <a:r>
              <a:rPr lang="en-US" dirty="0"/>
              <a:t>    - **Explanation**: Emphasizes the importance of constant communication between team members to ensure everyone is on the same page.</a:t>
            </a:r>
          </a:p>
          <a:p>
            <a:r>
              <a:rPr lang="en-US" dirty="0"/>
              <a:t>    - **Example**: Daily stand-up meetings to discuss progress and roadblocks.</a:t>
            </a:r>
          </a:p>
          <a:p>
            <a:r>
              <a:rPr lang="en-US" dirty="0"/>
              <a:t>  - **Simplicity**:</a:t>
            </a:r>
          </a:p>
          <a:p>
            <a:r>
              <a:rPr lang="en-US" dirty="0"/>
              <a:t>    - **Explanation**: Focus on delivering the simplest possible solution that works, avoiding unnecessary complexity.</a:t>
            </a:r>
          </a:p>
          <a:p>
            <a:r>
              <a:rPr lang="en-US" dirty="0"/>
              <a:t>    - **Example**: Implementing the minimum viable product (MVP) for new features.</a:t>
            </a:r>
          </a:p>
          <a:p>
            <a:r>
              <a:rPr lang="en-US" dirty="0"/>
              <a:t>  - **Feedback**:</a:t>
            </a:r>
          </a:p>
          <a:p>
            <a:r>
              <a:rPr lang="en-US" dirty="0"/>
              <a:t>    - **Explanation**: Frequent feedback from users and stakeholders helps guide development and improve the product.</a:t>
            </a:r>
          </a:p>
          <a:p>
            <a:r>
              <a:rPr lang="en-US" dirty="0"/>
              <a:t>    - **Example**: Regular user testing and review sessions.</a:t>
            </a:r>
          </a:p>
          <a:p>
            <a:r>
              <a:rPr lang="en-US" dirty="0"/>
              <a:t>  - **Courage**:</a:t>
            </a:r>
          </a:p>
          <a:p>
            <a:r>
              <a:rPr lang="en-US" dirty="0"/>
              <a:t>    - **Explanation**: Encourages team members to take bold steps, such as refactoring code or throwing away non-functional prototypes.</a:t>
            </a:r>
          </a:p>
          <a:p>
            <a:r>
              <a:rPr lang="en-US" dirty="0"/>
              <a:t>    - **Example**: Refactoring a core module to improve performance, even if it means significant changes.</a:t>
            </a:r>
          </a:p>
          <a:p>
            <a:r>
              <a:rPr lang="en-US" dirty="0"/>
              <a:t>  - **Respect**:</a:t>
            </a:r>
          </a:p>
          <a:p>
            <a:r>
              <a:rPr lang="en-US" dirty="0"/>
              <a:t>    - **Explanation**: Fosters an environment where team members respect each other's contributions and work collaboratively.</a:t>
            </a:r>
          </a:p>
          <a:p>
            <a:r>
              <a:rPr lang="en-US" dirty="0"/>
              <a:t>    - **Example**: Peer reviews and pair programming to share knowledge and skills.</a:t>
            </a:r>
          </a:p>
          <a:p>
            <a:endParaRPr lang="en-US" dirty="0"/>
          </a:p>
          <a:p>
            <a:r>
              <a:rPr lang="en-US" dirty="0"/>
              <a:t>- **Core Practices**:</a:t>
            </a:r>
          </a:p>
          <a:p>
            <a:r>
              <a:rPr lang="en-US" dirty="0"/>
              <a:t>  - **Pair Programming**:</a:t>
            </a:r>
          </a:p>
          <a:p>
            <a:r>
              <a:rPr lang="en-US" dirty="0"/>
              <a:t>    - **Explanation**: Two programmers work together at one workstation, continuously reviewing each other's code.</a:t>
            </a:r>
          </a:p>
          <a:p>
            <a:r>
              <a:rPr lang="en-US" dirty="0"/>
              <a:t>    - **Example**: One writes the code while the other reviews it in real-time, switching roles frequently.</a:t>
            </a:r>
          </a:p>
          <a:p>
            <a:r>
              <a:rPr lang="en-US" dirty="0"/>
              <a:t>  - **Continuous Integration**:</a:t>
            </a:r>
          </a:p>
          <a:p>
            <a:r>
              <a:rPr lang="en-US" dirty="0"/>
              <a:t>    - **Explanation**: Code is integrated and tested frequently to detect errors early and ensure that the software is always in a working state.</a:t>
            </a:r>
          </a:p>
          <a:p>
            <a:r>
              <a:rPr lang="en-US" dirty="0"/>
              <a:t>    - **Example**: Automated build and test processes triggered by code commits.</a:t>
            </a:r>
          </a:p>
          <a:p>
            <a:r>
              <a:rPr lang="en-US" dirty="0"/>
              <a:t>  - **Small Releases**:</a:t>
            </a:r>
          </a:p>
          <a:p>
            <a:r>
              <a:rPr lang="en-US" dirty="0"/>
              <a:t>    - **Explanation**: Deliver small, incremental updates to the software frequently, allowing users to provide feedback on each new release.</a:t>
            </a:r>
          </a:p>
          <a:p>
            <a:r>
              <a:rPr lang="en-US" dirty="0"/>
              <a:t>    - **Example**: Releasing new features or improvements every two weeks.</a:t>
            </a:r>
          </a:p>
          <a:p>
            <a:r>
              <a:rPr lang="en-US" dirty="0"/>
              <a:t>  - **Simple Design**:</a:t>
            </a:r>
          </a:p>
          <a:p>
            <a:r>
              <a:rPr lang="en-US" dirty="0"/>
              <a:t>    - **Explanation**: Design the system with simplicity in mind, focusing on what's necessary for current functionality.</a:t>
            </a:r>
          </a:p>
          <a:p>
            <a:r>
              <a:rPr lang="en-US" dirty="0"/>
              <a:t>    - **Example**: Avoiding over-engineering by implementing only the features that are needed now.</a:t>
            </a:r>
          </a:p>
          <a:p>
            <a:r>
              <a:rPr lang="en-US" dirty="0"/>
              <a:t>  - **System Metaphor**:</a:t>
            </a:r>
          </a:p>
          <a:p>
            <a:r>
              <a:rPr lang="en-US" dirty="0"/>
              <a:t>    - **Explanation**: Use a common metaphor to describe the system's design and functionality, making it easier for team members to understand.</a:t>
            </a:r>
          </a:p>
          <a:p>
            <a:r>
              <a:rPr lang="en-US" dirty="0"/>
              <a:t>    - **Example**: Referring to a 'shopping cart' in an e-commerce application to describe the feature that handles user purchases.</a:t>
            </a:r>
          </a:p>
          <a:p>
            <a:endParaRPr lang="en-US" dirty="0"/>
          </a:p>
          <a:p>
            <a:r>
              <a:rPr lang="en-US" dirty="0"/>
              <a:t>**Background Information**:</a:t>
            </a:r>
          </a:p>
          <a:p>
            <a:r>
              <a:rPr lang="en-US" dirty="0"/>
              <a:t>- **Extreme Programming (XP)**:</a:t>
            </a:r>
          </a:p>
          <a:p>
            <a:r>
              <a:rPr lang="en-US" dirty="0"/>
              <a:t>  - Developed by Kent Beck, XP is an agile software development framework that aims to improve software quality and responsiveness to changing customer requirements through frequent releases in short development cycles, which improve productivity and introduce checkpoints at which new customer requirements can be adopted.</a:t>
            </a:r>
          </a:p>
          <a:p>
            <a:endParaRPr lang="en-US" dirty="0"/>
          </a:p>
          <a:p>
            <a:r>
              <a:rPr lang="en-US" dirty="0"/>
              <a:t>**Example**:</a:t>
            </a:r>
          </a:p>
          <a:p>
            <a:r>
              <a:rPr lang="en-US" dirty="0"/>
              <a:t>- **Real-world Scenario**:</a:t>
            </a:r>
          </a:p>
          <a:p>
            <a:r>
              <a:rPr lang="en-US" dirty="0"/>
              <a:t>  - "In a previous project, adopting XP practices like pair programming and continuous integration helped our team identify and fix bugs early, maintain high code quality, and deliver new features quickly. Regular feedback sessions with stakeholders ensured that we were always aligned with user needs."</a:t>
            </a:r>
          </a:p>
        </p:txBody>
      </p:sp>
      <p:sp>
        <p:nvSpPr>
          <p:cNvPr id="4" name="Slide Number Placeholder 3"/>
          <p:cNvSpPr>
            <a:spLocks noGrp="1"/>
          </p:cNvSpPr>
          <p:nvPr>
            <p:ph type="sldNum" sz="quarter" idx="5"/>
          </p:nvPr>
        </p:nvSpPr>
        <p:spPr/>
        <p:txBody>
          <a:bodyPr/>
          <a:lstStyle/>
          <a:p>
            <a:fld id="{88131502-E1A1-F245-909B-BA9712EA52E6}" type="slidenum">
              <a:rPr lang="en-US" smtClean="0"/>
              <a:t>2</a:t>
            </a:fld>
            <a:endParaRPr lang="en-US"/>
          </a:p>
        </p:txBody>
      </p:sp>
    </p:spTree>
    <p:extLst>
      <p:ext uri="{BB962C8B-B14F-4D97-AF65-F5344CB8AC3E}">
        <p14:creationId xmlns:p14="http://schemas.microsoft.com/office/powerpoint/2010/main" val="340070574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(1:50 - 1:55) 5 minutes</a:t>
            </a:r>
          </a:p>
          <a:p>
            <a:endParaRPr lang="en-US" dirty="0"/>
          </a:p>
          <a:p>
            <a:endParaRPr lang="en-US" dirty="0"/>
          </a:p>
          <a:p>
            <a:r>
              <a:rPr lang="en-US" dirty="0"/>
              <a:t>#### Bullet Points:</a:t>
            </a:r>
          </a:p>
          <a:p>
            <a:r>
              <a:rPr lang="en-US" dirty="0"/>
              <a:t>- Introduction to ZOMBIE Testing</a:t>
            </a:r>
          </a:p>
          <a:p>
            <a:r>
              <a:rPr lang="en-US" dirty="0"/>
              <a:t>- Practical Exercise: Applying ZOMBIE testing to a simple problem</a:t>
            </a:r>
          </a:p>
          <a:p>
            <a:endParaRPr lang="en-US" dirty="0"/>
          </a:p>
          <a:p>
            <a:r>
              <a:rPr lang="en-US" dirty="0"/>
              <a:t>### Presenter Notes:</a:t>
            </a:r>
          </a:p>
          <a:p>
            <a:endParaRPr lang="en-US" dirty="0"/>
          </a:p>
          <a:p>
            <a:r>
              <a:rPr lang="en-US" dirty="0"/>
              <a:t>**One Sentence Summary**</a:t>
            </a:r>
          </a:p>
          <a:p>
            <a:r>
              <a:rPr lang="en-US" dirty="0"/>
              <a:t>- "An overview of the ZOMBIE testing technique, which focuses on identifying and testing edge cases and potential issues in a system."</a:t>
            </a:r>
          </a:p>
          <a:p>
            <a:endParaRPr lang="en-US" dirty="0"/>
          </a:p>
          <a:p>
            <a:r>
              <a:rPr lang="en-US" dirty="0"/>
              <a:t>**Detailed Notes**:</a:t>
            </a:r>
          </a:p>
          <a:p>
            <a:r>
              <a:rPr lang="en-US" dirty="0"/>
              <a:t>- **Introduction to ZOMBIE Testing**:</a:t>
            </a:r>
          </a:p>
          <a:p>
            <a:r>
              <a:rPr lang="en-US" dirty="0"/>
              <a:t>  - **Explanation**: ZOMBIE is an acronym that helps remember the types of edge cases to test. It stands for Zero, One, Many, Boundaries, Interfaces, Exceptions/Errors.</a:t>
            </a:r>
          </a:p>
          <a:p>
            <a:r>
              <a:rPr lang="en-US" dirty="0"/>
              <a:t>  - **Example**: Each component of ZOMBIE represents a different type of scenario or edge case that needs to be considered during testing.</a:t>
            </a:r>
          </a:p>
          <a:p>
            <a:endParaRPr lang="en-US" dirty="0"/>
          </a:p>
          <a:p>
            <a:r>
              <a:rPr lang="en-US" dirty="0"/>
              <a:t>- **Practical Exercise: Applying ZOMBIE Testing to a Simple Problem**:</a:t>
            </a:r>
          </a:p>
          <a:p>
            <a:r>
              <a:rPr lang="en-US" dirty="0"/>
              <a:t>  - **Explanation**: Describe how participants will apply the ZOMBIE technique to a simple problem during the exercise.</a:t>
            </a:r>
          </a:p>
          <a:p>
            <a:r>
              <a:rPr lang="en-US" dirty="0"/>
              <a:t>  - **Example**: Choose a basic function or method and walk through each ZOMBIE component to identify possible test cases.</a:t>
            </a:r>
          </a:p>
          <a:p>
            <a:r>
              <a:rPr lang="en-US" dirty="0"/>
              <a:t>  - **Details**:</a:t>
            </a:r>
          </a:p>
          <a:p>
            <a:r>
              <a:rPr lang="en-US" dirty="0"/>
              <a:t>    - **Zero**: What happens if there are zero of a thing?</a:t>
            </a:r>
          </a:p>
          <a:p>
            <a:r>
              <a:rPr lang="en-US" dirty="0"/>
              <a:t>    - **One**: What happens when there is exactly one of a thing?</a:t>
            </a:r>
          </a:p>
          <a:p>
            <a:r>
              <a:rPr lang="en-US" dirty="0"/>
              <a:t>    - **Many**: What happens when there are more than one thing?</a:t>
            </a:r>
          </a:p>
          <a:p>
            <a:r>
              <a:rPr lang="en-US" dirty="0"/>
              <a:t>    - **Boundaries**: Are there special boundary values for the thing?</a:t>
            </a:r>
          </a:p>
          <a:p>
            <a:r>
              <a:rPr lang="en-US" dirty="0"/>
              <a:t>    - **Interfaces**: Are there common interfaces with expectations?</a:t>
            </a:r>
          </a:p>
          <a:p>
            <a:r>
              <a:rPr lang="en-US" dirty="0"/>
              <a:t>    - **Exceptions/Errors**: What cases cause errors? Exactly what should they do?</a:t>
            </a:r>
          </a:p>
          <a:p>
            <a:endParaRPr lang="en-US" dirty="0"/>
          </a:p>
          <a:p>
            <a:r>
              <a:rPr lang="en-US" dirty="0"/>
              <a:t>**Background Information**:</a:t>
            </a:r>
          </a:p>
          <a:p>
            <a:r>
              <a:rPr lang="en-US" dirty="0"/>
              <a:t>- **ZOMBIE Testing Technique**:</a:t>
            </a:r>
          </a:p>
          <a:p>
            <a:r>
              <a:rPr lang="en-US" dirty="0"/>
              <a:t>  - ZOMBIE is a mnemonic device to help testers remember different edge cases and scenarios to consider during testing. It ensures comprehensive coverage of potential issues that might not be immediately obvious.</a:t>
            </a:r>
          </a:p>
          <a:p>
            <a:endParaRPr lang="en-US" dirty="0"/>
          </a:p>
          <a:p>
            <a:r>
              <a:rPr lang="en-US" dirty="0"/>
              <a:t>**Example**:</a:t>
            </a:r>
          </a:p>
          <a:p>
            <a:r>
              <a:rPr lang="en-US" dirty="0"/>
              <a:t>- **Real-world Scenario**:</a:t>
            </a:r>
          </a:p>
          <a:p>
            <a:r>
              <a:rPr lang="en-US" dirty="0"/>
              <a:t>  - "In a previous project, we used the ZOMBIE testing technique to ensure that our input validation function handled all edge cases. By considering scenarios like zero inputs, multiple inputs, boundary values, and exceptions, we were able to create robust and reliable validation logic."</a:t>
            </a:r>
          </a:p>
        </p:txBody>
      </p:sp>
      <p:sp>
        <p:nvSpPr>
          <p:cNvPr id="4" name="Slide Number Placeholder 3"/>
          <p:cNvSpPr>
            <a:spLocks noGrp="1"/>
          </p:cNvSpPr>
          <p:nvPr>
            <p:ph type="sldNum" sz="quarter" idx="5"/>
          </p:nvPr>
        </p:nvSpPr>
        <p:spPr/>
        <p:txBody>
          <a:bodyPr/>
          <a:lstStyle/>
          <a:p>
            <a:fld id="{88131502-E1A1-F245-909B-BA9712EA52E6}" type="slidenum">
              <a:rPr lang="en-US" smtClean="0"/>
              <a:t>3</a:t>
            </a:fld>
            <a:endParaRPr lang="en-US"/>
          </a:p>
        </p:txBody>
      </p:sp>
    </p:spTree>
    <p:extLst>
      <p:ext uri="{BB962C8B-B14F-4D97-AF65-F5344CB8AC3E}">
        <p14:creationId xmlns:p14="http://schemas.microsoft.com/office/powerpoint/2010/main" val="62977244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(1:55 - 2:00) 5 minutes</a:t>
            </a:r>
          </a:p>
          <a:p>
            <a:endParaRPr lang="en-US" dirty="0"/>
          </a:p>
          <a:p>
            <a:r>
              <a:rPr lang="en-US" dirty="0"/>
              <a:t>**One Sentence Summary**</a:t>
            </a:r>
          </a:p>
          <a:p>
            <a:r>
              <a:rPr lang="en-US" dirty="0"/>
              <a:t>- "Evaluate what happens in your system if there are zero of the items or inputs in question, ensuring that the system handles this edge case correctly."</a:t>
            </a:r>
          </a:p>
          <a:p>
            <a:endParaRPr lang="en-US" dirty="0"/>
          </a:p>
          <a:p>
            <a:r>
              <a:rPr lang="en-US" dirty="0"/>
              <a:t>**Detailed Notes**:</a:t>
            </a:r>
          </a:p>
          <a:p>
            <a:r>
              <a:rPr lang="en-US" dirty="0"/>
              <a:t>- **Explanation**:</a:t>
            </a:r>
          </a:p>
          <a:p>
            <a:r>
              <a:rPr lang="en-US" dirty="0"/>
              <a:t>  - **Zero** is the first aspect of the ZOMBIE testing technique, focusing on how the system behaves when there are no items or inputs.</a:t>
            </a:r>
          </a:p>
          <a:p>
            <a:r>
              <a:rPr lang="en-US" dirty="0"/>
              <a:t>  - **Example**:</a:t>
            </a:r>
          </a:p>
          <a:p>
            <a:r>
              <a:rPr lang="en-US" dirty="0"/>
              <a:t>    - "Consider a function that processes a list of transactions. What happens if the list is empty? The function should handle this scenario gracefully, possibly returning a default value or a message indicating no transactions were processed."</a:t>
            </a:r>
          </a:p>
          <a:p>
            <a:endParaRPr lang="en-US" dirty="0"/>
          </a:p>
          <a:p>
            <a:r>
              <a:rPr lang="en-US" dirty="0"/>
              <a:t>- **Importance of Testing Zero Case**:</a:t>
            </a:r>
          </a:p>
          <a:p>
            <a:r>
              <a:rPr lang="en-US" dirty="0"/>
              <a:t>  - **Explanation**:</a:t>
            </a:r>
          </a:p>
          <a:p>
            <a:r>
              <a:rPr lang="en-US" dirty="0"/>
              <a:t>    - Testing for zero items ensures that your system can handle empty states without crashing or producing incorrect results.</a:t>
            </a:r>
          </a:p>
          <a:p>
            <a:r>
              <a:rPr lang="en-US" dirty="0"/>
              <a:t>  - **Example**:</a:t>
            </a:r>
          </a:p>
          <a:p>
            <a:r>
              <a:rPr lang="en-US" dirty="0"/>
              <a:t>    - "In a shopping cart application, what happens if the cart is empty? The application should display a message indicating that the cart is empty, rather than trying to process a non-existent order."</a:t>
            </a:r>
          </a:p>
          <a:p>
            <a:endParaRPr lang="en-US" dirty="0"/>
          </a:p>
          <a:p>
            <a:r>
              <a:rPr lang="en-US" dirty="0"/>
              <a:t>**Background Information**:</a:t>
            </a:r>
          </a:p>
          <a:p>
            <a:r>
              <a:rPr lang="en-US" dirty="0"/>
              <a:t>- **Zero Case**:</a:t>
            </a:r>
          </a:p>
          <a:p>
            <a:r>
              <a:rPr lang="en-US" dirty="0"/>
              <a:t>  - Handling the zero case is critical in software testing to ensure robustness. Many bugs occur because the system doesn't correctly handle empty or null inputs.</a:t>
            </a:r>
          </a:p>
          <a:p>
            <a:endParaRPr lang="en-US" dirty="0"/>
          </a:p>
          <a:p>
            <a:r>
              <a:rPr lang="en-US" dirty="0"/>
              <a:t>**Example**:</a:t>
            </a:r>
          </a:p>
          <a:p>
            <a:r>
              <a:rPr lang="en-US" dirty="0"/>
              <a:t>- **Real-world Scenario**:</a:t>
            </a:r>
          </a:p>
          <a:p>
            <a:r>
              <a:rPr lang="en-US" dirty="0"/>
              <a:t>  - "In a project where we developed a report generation system, we ensured that the system handled cases with zero data points by displaying a message indicating no data was available, instead of generating an empty report or throwing an error."</a:t>
            </a:r>
          </a:p>
        </p:txBody>
      </p:sp>
      <p:sp>
        <p:nvSpPr>
          <p:cNvPr id="4" name="Slide Number Placeholder 3"/>
          <p:cNvSpPr>
            <a:spLocks noGrp="1"/>
          </p:cNvSpPr>
          <p:nvPr>
            <p:ph type="sldNum" sz="quarter" idx="5"/>
          </p:nvPr>
        </p:nvSpPr>
        <p:spPr/>
        <p:txBody>
          <a:bodyPr/>
          <a:lstStyle/>
          <a:p>
            <a:fld id="{88131502-E1A1-F245-909B-BA9712EA52E6}" type="slidenum">
              <a:rPr lang="en-US" smtClean="0"/>
              <a:t>4</a:t>
            </a:fld>
            <a:endParaRPr lang="en-US"/>
          </a:p>
        </p:txBody>
      </p:sp>
    </p:spTree>
    <p:extLst>
      <p:ext uri="{BB962C8B-B14F-4D97-AF65-F5344CB8AC3E}">
        <p14:creationId xmlns:p14="http://schemas.microsoft.com/office/powerpoint/2010/main" val="20585766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(2:00 - 2:05) 5 minutes</a:t>
            </a:r>
          </a:p>
          <a:p>
            <a:endParaRPr lang="en-US" dirty="0"/>
          </a:p>
          <a:p>
            <a:r>
              <a:rPr lang="en-US" dirty="0"/>
              <a:t>**One Sentence Summary**</a:t>
            </a:r>
          </a:p>
          <a:p>
            <a:r>
              <a:rPr lang="en-US" dirty="0"/>
              <a:t>- "Ensure your system correctly handles scenarios where there is exactly one item or input, validating that it performs as expected without issues."</a:t>
            </a:r>
          </a:p>
          <a:p>
            <a:endParaRPr lang="en-US" dirty="0"/>
          </a:p>
          <a:p>
            <a:r>
              <a:rPr lang="en-US" dirty="0"/>
              <a:t>**Detailed Notes**:</a:t>
            </a:r>
          </a:p>
          <a:p>
            <a:r>
              <a:rPr lang="en-US" dirty="0"/>
              <a:t>- **Explanation**:</a:t>
            </a:r>
          </a:p>
          <a:p>
            <a:r>
              <a:rPr lang="en-US" dirty="0"/>
              <a:t>  - **One** is the second aspect of the ZOMBIE testing technique, focusing on how the system behaves when there is exactly one item or input.</a:t>
            </a:r>
          </a:p>
          <a:p>
            <a:r>
              <a:rPr lang="en-US" dirty="0"/>
              <a:t>  - **Example**:</a:t>
            </a:r>
          </a:p>
          <a:p>
            <a:r>
              <a:rPr lang="en-US" dirty="0"/>
              <a:t>    - "Consider a function that calculates the average of a list of numbers. What happens if the list contains only one number? The function should return that number as the average."</a:t>
            </a:r>
          </a:p>
          <a:p>
            <a:endParaRPr lang="en-US" dirty="0"/>
          </a:p>
          <a:p>
            <a:r>
              <a:rPr lang="en-US" dirty="0"/>
              <a:t>- **Importance of Testing One Case**:</a:t>
            </a:r>
          </a:p>
          <a:p>
            <a:r>
              <a:rPr lang="en-US" dirty="0"/>
              <a:t>  - **Explanation**:</a:t>
            </a:r>
          </a:p>
          <a:p>
            <a:r>
              <a:rPr lang="en-US" dirty="0"/>
              <a:t>    - Testing for a single item ensures that your system can handle minimal input scenarios correctly and doesn't assume multiple items.</a:t>
            </a:r>
          </a:p>
          <a:p>
            <a:r>
              <a:rPr lang="en-US" dirty="0"/>
              <a:t>  - **Example**:</a:t>
            </a:r>
          </a:p>
          <a:p>
            <a:r>
              <a:rPr lang="en-US" dirty="0"/>
              <a:t>    - "In a user registration system, what happens if there is exactly one user registered? The system should be able to retrieve and display the user's information without errors."</a:t>
            </a:r>
          </a:p>
          <a:p>
            <a:endParaRPr lang="en-US" dirty="0"/>
          </a:p>
          <a:p>
            <a:r>
              <a:rPr lang="en-US" dirty="0"/>
              <a:t>**Background Information**:</a:t>
            </a:r>
          </a:p>
          <a:p>
            <a:r>
              <a:rPr lang="en-US" dirty="0"/>
              <a:t>- **One Case**:</a:t>
            </a:r>
          </a:p>
          <a:p>
            <a:r>
              <a:rPr lang="en-US" dirty="0"/>
              <a:t>  - Handling the one case is important to ensure the system functions correctly with minimal input. It can reveal assumptions made in the code about the presence of multiple items.</a:t>
            </a:r>
          </a:p>
          <a:p>
            <a:endParaRPr lang="en-US" dirty="0"/>
          </a:p>
          <a:p>
            <a:r>
              <a:rPr lang="en-US" dirty="0"/>
              <a:t>**Example**:</a:t>
            </a:r>
          </a:p>
          <a:p>
            <a:r>
              <a:rPr lang="en-US" dirty="0"/>
              <a:t>- **Real-world Scenario**:</a:t>
            </a:r>
          </a:p>
          <a:p>
            <a:r>
              <a:rPr lang="en-US" dirty="0"/>
              <a:t>  - "In a project where we developed a task management application, we tested scenarios with exactly one task. This ensured that the application displayed the task correctly and allowed operations such as editing or deleting it without issues."</a:t>
            </a:r>
          </a:p>
        </p:txBody>
      </p:sp>
      <p:sp>
        <p:nvSpPr>
          <p:cNvPr id="4" name="Slide Number Placeholder 3"/>
          <p:cNvSpPr>
            <a:spLocks noGrp="1"/>
          </p:cNvSpPr>
          <p:nvPr>
            <p:ph type="sldNum" sz="quarter" idx="5"/>
          </p:nvPr>
        </p:nvSpPr>
        <p:spPr/>
        <p:txBody>
          <a:bodyPr/>
          <a:lstStyle/>
          <a:p>
            <a:fld id="{88131502-E1A1-F245-909B-BA9712EA52E6}" type="slidenum">
              <a:rPr lang="en-US" smtClean="0"/>
              <a:t>5</a:t>
            </a:fld>
            <a:endParaRPr lang="en-US"/>
          </a:p>
        </p:txBody>
      </p:sp>
    </p:spTree>
    <p:extLst>
      <p:ext uri="{BB962C8B-B14F-4D97-AF65-F5344CB8AC3E}">
        <p14:creationId xmlns:p14="http://schemas.microsoft.com/office/powerpoint/2010/main" val="38622909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(2:05 - 2:10) 5 minutes</a:t>
            </a:r>
          </a:p>
          <a:p>
            <a:endParaRPr lang="en-US" dirty="0"/>
          </a:p>
          <a:p>
            <a:r>
              <a:rPr lang="en-US" dirty="0"/>
              <a:t>**One Sentence Summary**</a:t>
            </a:r>
          </a:p>
          <a:p>
            <a:r>
              <a:rPr lang="en-US" dirty="0"/>
              <a:t>- "Evaluate how your system handles multiple items or inputs, ensuring that it scales and performs correctly without issues."</a:t>
            </a:r>
          </a:p>
          <a:p>
            <a:endParaRPr lang="en-US" dirty="0"/>
          </a:p>
          <a:p>
            <a:r>
              <a:rPr lang="en-US" dirty="0"/>
              <a:t>**Detailed Notes**:</a:t>
            </a:r>
          </a:p>
          <a:p>
            <a:r>
              <a:rPr lang="en-US" dirty="0"/>
              <a:t>- **Explanation**:</a:t>
            </a:r>
          </a:p>
          <a:p>
            <a:r>
              <a:rPr lang="en-US" dirty="0"/>
              <a:t>  - **Many** is the third aspect of the ZOMBIE testing technique, focusing on how the system behaves when there are multiple items or inputs.</a:t>
            </a:r>
          </a:p>
          <a:p>
            <a:r>
              <a:rPr lang="en-US" dirty="0"/>
              <a:t>  - **Example**:</a:t>
            </a:r>
          </a:p>
          <a:p>
            <a:r>
              <a:rPr lang="en-US" dirty="0"/>
              <a:t>    - "Consider a function that processes a list of transactions. What happens if the list contains multiple transactions? The function should correctly process each transaction and return the appropriate results."</a:t>
            </a:r>
          </a:p>
          <a:p>
            <a:endParaRPr lang="en-US" dirty="0"/>
          </a:p>
          <a:p>
            <a:r>
              <a:rPr lang="en-US" dirty="0"/>
              <a:t>- **Importance of Testing Many Case**:</a:t>
            </a:r>
          </a:p>
          <a:p>
            <a:r>
              <a:rPr lang="en-US" dirty="0"/>
              <a:t>  - **Explanation**:</a:t>
            </a:r>
          </a:p>
          <a:p>
            <a:r>
              <a:rPr lang="en-US" dirty="0"/>
              <a:t>    - Testing for multiple items ensures that your system can handle and process collections of items correctly and efficiently.</a:t>
            </a:r>
          </a:p>
          <a:p>
            <a:r>
              <a:rPr lang="en-US" dirty="0"/>
              <a:t>  - **Example**:</a:t>
            </a:r>
          </a:p>
          <a:p>
            <a:r>
              <a:rPr lang="en-US" dirty="0"/>
              <a:t>    - "In a shopping cart application, what happens if the cart contains multiple items? The application should correctly calculate the total price, apply discounts, and manage inventory for each item."</a:t>
            </a:r>
          </a:p>
          <a:p>
            <a:endParaRPr lang="en-US" dirty="0"/>
          </a:p>
          <a:p>
            <a:r>
              <a:rPr lang="en-US" dirty="0"/>
              <a:t>**Background Information**:</a:t>
            </a:r>
          </a:p>
          <a:p>
            <a:r>
              <a:rPr lang="en-US" dirty="0"/>
              <a:t>- **Many Case**:</a:t>
            </a:r>
          </a:p>
          <a:p>
            <a:r>
              <a:rPr lang="en-US" dirty="0"/>
              <a:t>  - Handling the many case is crucial to ensure the system can scale and perform well under typical usage scenarios involving multiple inputs or items.</a:t>
            </a:r>
          </a:p>
          <a:p>
            <a:endParaRPr lang="en-US" dirty="0"/>
          </a:p>
          <a:p>
            <a:r>
              <a:rPr lang="en-US" dirty="0"/>
              <a:t>**Example**:</a:t>
            </a:r>
          </a:p>
          <a:p>
            <a:r>
              <a:rPr lang="en-US" dirty="0"/>
              <a:t>- **Real-world Scenario**:</a:t>
            </a:r>
          </a:p>
          <a:p>
            <a:r>
              <a:rPr lang="en-US" dirty="0"/>
              <a:t>  - "In a project where we developed an order processing system, we tested scenarios with multiple orders to ensure the system could handle batch processing efficiently and accurately. This helped us identify and resolve performance bottlenecks."</a:t>
            </a:r>
          </a:p>
        </p:txBody>
      </p:sp>
      <p:sp>
        <p:nvSpPr>
          <p:cNvPr id="4" name="Slide Number Placeholder 3"/>
          <p:cNvSpPr>
            <a:spLocks noGrp="1"/>
          </p:cNvSpPr>
          <p:nvPr>
            <p:ph type="sldNum" sz="quarter" idx="5"/>
          </p:nvPr>
        </p:nvSpPr>
        <p:spPr/>
        <p:txBody>
          <a:bodyPr/>
          <a:lstStyle/>
          <a:p>
            <a:fld id="{88131502-E1A1-F245-909B-BA9712EA52E6}" type="slidenum">
              <a:rPr lang="en-US" smtClean="0"/>
              <a:t>6</a:t>
            </a:fld>
            <a:endParaRPr lang="en-US"/>
          </a:p>
        </p:txBody>
      </p:sp>
    </p:spTree>
    <p:extLst>
      <p:ext uri="{BB962C8B-B14F-4D97-AF65-F5344CB8AC3E}">
        <p14:creationId xmlns:p14="http://schemas.microsoft.com/office/powerpoint/2010/main" val="2233358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(2:10 - 2:15) 5 minutes</a:t>
            </a:r>
          </a:p>
          <a:p>
            <a:endParaRPr lang="en-US" dirty="0"/>
          </a:p>
          <a:p>
            <a:r>
              <a:rPr lang="en-US" dirty="0"/>
              <a:t>**One Sentence Summary**</a:t>
            </a:r>
          </a:p>
          <a:p>
            <a:r>
              <a:rPr lang="en-US" dirty="0"/>
              <a:t>- "Identify and test the boundary values in your system to ensure it handles edge cases and transitions correctly."</a:t>
            </a:r>
          </a:p>
          <a:p>
            <a:endParaRPr lang="en-US" dirty="0"/>
          </a:p>
          <a:p>
            <a:r>
              <a:rPr lang="en-US" dirty="0"/>
              <a:t>**Detailed Notes**:</a:t>
            </a:r>
          </a:p>
          <a:p>
            <a:r>
              <a:rPr lang="en-US" dirty="0"/>
              <a:t>- **Explanation**:</a:t>
            </a:r>
          </a:p>
          <a:p>
            <a:r>
              <a:rPr lang="en-US" dirty="0"/>
              <a:t>  - **Boundaries** is the fourth aspect of the ZOMBIE testing technique, focusing on how the system behaves at the edges of input ranges or limits.</a:t>
            </a:r>
          </a:p>
          <a:p>
            <a:r>
              <a:rPr lang="en-US" dirty="0"/>
              <a:t>  - **Example**:</a:t>
            </a:r>
          </a:p>
          <a:p>
            <a:r>
              <a:rPr lang="en-US" dirty="0"/>
              <a:t>    - "Consider a function that calculates the grade for a student based on their score. What happens at the boundary values of 0 and 100? The function should handle these values correctly and return the appropriate grade."</a:t>
            </a:r>
          </a:p>
          <a:p>
            <a:endParaRPr lang="en-US" dirty="0"/>
          </a:p>
          <a:p>
            <a:r>
              <a:rPr lang="en-US" dirty="0"/>
              <a:t>- **Importance of Testing Boundary Values**:</a:t>
            </a:r>
          </a:p>
          <a:p>
            <a:r>
              <a:rPr lang="en-US" dirty="0"/>
              <a:t>  - **Explanation**:</a:t>
            </a:r>
          </a:p>
          <a:p>
            <a:r>
              <a:rPr lang="en-US" dirty="0"/>
              <a:t>    - Testing boundary values ensures that your system can handle edge cases and transitions between different states or inputs correctly.</a:t>
            </a:r>
          </a:p>
          <a:p>
            <a:r>
              <a:rPr lang="en-US" dirty="0"/>
              <a:t>  - **Example**:</a:t>
            </a:r>
          </a:p>
          <a:p>
            <a:r>
              <a:rPr lang="en-US" dirty="0"/>
              <a:t>    - "In a user registration system, what happens if the username is exactly at the maximum allowed length? The system should accept the username and not produce errors."</a:t>
            </a:r>
          </a:p>
          <a:p>
            <a:endParaRPr lang="en-US" dirty="0"/>
          </a:p>
          <a:p>
            <a:r>
              <a:rPr lang="en-US" dirty="0"/>
              <a:t>**Background Information**:</a:t>
            </a:r>
          </a:p>
          <a:p>
            <a:r>
              <a:rPr lang="en-US" dirty="0"/>
              <a:t>- **Boundary Values**:</a:t>
            </a:r>
          </a:p>
          <a:p>
            <a:r>
              <a:rPr lang="en-US" dirty="0"/>
              <a:t>  - Boundary value testing is a critical technique in software testing, as many errors occur at the edges of input ranges. Testing these values helps identify potential issues that might not be evident with typical inputs.</a:t>
            </a:r>
          </a:p>
          <a:p>
            <a:endParaRPr lang="en-US" dirty="0"/>
          </a:p>
          <a:p>
            <a:r>
              <a:rPr lang="en-US" dirty="0"/>
              <a:t>**Example**:</a:t>
            </a:r>
          </a:p>
          <a:p>
            <a:r>
              <a:rPr lang="en-US" dirty="0"/>
              <a:t>- **Real-world Scenario**:</a:t>
            </a:r>
          </a:p>
          <a:p>
            <a:r>
              <a:rPr lang="en-US" dirty="0"/>
              <a:t>  - "In a project where we developed a financial application, we tested boundary values for transaction amounts to ensure the system handled minimum and maximum limits correctly. This helped us catch and fix issues related to overflow and underflow conditions."</a:t>
            </a:r>
          </a:p>
        </p:txBody>
      </p:sp>
      <p:sp>
        <p:nvSpPr>
          <p:cNvPr id="4" name="Slide Number Placeholder 3"/>
          <p:cNvSpPr>
            <a:spLocks noGrp="1"/>
          </p:cNvSpPr>
          <p:nvPr>
            <p:ph type="sldNum" sz="quarter" idx="5"/>
          </p:nvPr>
        </p:nvSpPr>
        <p:spPr/>
        <p:txBody>
          <a:bodyPr/>
          <a:lstStyle/>
          <a:p>
            <a:fld id="{88131502-E1A1-F245-909B-BA9712EA52E6}" type="slidenum">
              <a:rPr lang="en-US" smtClean="0"/>
              <a:t>7</a:t>
            </a:fld>
            <a:endParaRPr lang="en-US"/>
          </a:p>
        </p:txBody>
      </p:sp>
    </p:spTree>
    <p:extLst>
      <p:ext uri="{BB962C8B-B14F-4D97-AF65-F5344CB8AC3E}">
        <p14:creationId xmlns:p14="http://schemas.microsoft.com/office/powerpoint/2010/main" val="11199246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(2:15 - 2:20) 5 minutes</a:t>
            </a:r>
          </a:p>
          <a:p>
            <a:endParaRPr lang="en-US" dirty="0"/>
          </a:p>
          <a:p>
            <a:r>
              <a:rPr lang="en-US" dirty="0"/>
              <a:t>**One Sentence Summary**</a:t>
            </a:r>
          </a:p>
          <a:p>
            <a:r>
              <a:rPr lang="en-US" dirty="0"/>
              <a:t>- "Check how your system interacts with common interfaces, ensuring that it meets expectations and handles interactions correctly."</a:t>
            </a:r>
          </a:p>
          <a:p>
            <a:endParaRPr lang="en-US" dirty="0"/>
          </a:p>
          <a:p>
            <a:r>
              <a:rPr lang="en-US" dirty="0"/>
              <a:t>**Detailed Notes**:</a:t>
            </a:r>
          </a:p>
          <a:p>
            <a:r>
              <a:rPr lang="en-US" dirty="0"/>
              <a:t>- **Explanation**:</a:t>
            </a:r>
          </a:p>
          <a:p>
            <a:r>
              <a:rPr lang="en-US" dirty="0"/>
              <a:t>  - **Interfaces** is the fifth aspect of the ZOMBIE testing technique, focusing on how the system interacts with common interfaces and external systems.</a:t>
            </a:r>
          </a:p>
          <a:p>
            <a:r>
              <a:rPr lang="en-US" dirty="0"/>
              <a:t>  - **Example**:</a:t>
            </a:r>
          </a:p>
          <a:p>
            <a:r>
              <a:rPr lang="en-US" dirty="0"/>
              <a:t>    - "Consider an application that integrates with a third-party payment gateway. What happens when the application interfaces with the payment gateway API? It should correctly send and receive data according to the API's specifications."</a:t>
            </a:r>
          </a:p>
          <a:p>
            <a:endParaRPr lang="en-US" dirty="0"/>
          </a:p>
          <a:p>
            <a:r>
              <a:rPr lang="en-US" dirty="0"/>
              <a:t>- **Importance of Testing Interfaces**:</a:t>
            </a:r>
          </a:p>
          <a:p>
            <a:r>
              <a:rPr lang="en-US" dirty="0"/>
              <a:t>  - **Explanation**:</a:t>
            </a:r>
          </a:p>
          <a:p>
            <a:r>
              <a:rPr lang="en-US" dirty="0"/>
              <a:t>    - Testing interfaces ensures that your system can correctly interact with external systems, APIs, and other software components.</a:t>
            </a:r>
          </a:p>
          <a:p>
            <a:r>
              <a:rPr lang="en-US" dirty="0"/>
              <a:t>  - **Example**:</a:t>
            </a:r>
          </a:p>
          <a:p>
            <a:r>
              <a:rPr lang="en-US" dirty="0"/>
              <a:t>    - "In a microservices architecture, what happens when one service calls another service's API? The system should correctly handle the request and response, including any potential errors or timeouts."</a:t>
            </a:r>
          </a:p>
          <a:p>
            <a:endParaRPr lang="en-US" dirty="0"/>
          </a:p>
          <a:p>
            <a:r>
              <a:rPr lang="en-US" dirty="0"/>
              <a:t>**Background Information**:</a:t>
            </a:r>
          </a:p>
          <a:p>
            <a:r>
              <a:rPr lang="en-US" dirty="0"/>
              <a:t>- **Interfaces**:</a:t>
            </a:r>
          </a:p>
          <a:p>
            <a:r>
              <a:rPr lang="en-US" dirty="0"/>
              <a:t>  - Testing interfaces is crucial in modern software development, where applications often interact with multiple external systems and APIs. Ensuring these interactions work correctly is key to maintaining overall system functionality.</a:t>
            </a:r>
          </a:p>
          <a:p>
            <a:endParaRPr lang="en-US" dirty="0"/>
          </a:p>
          <a:p>
            <a:r>
              <a:rPr lang="en-US" dirty="0"/>
              <a:t>**Example**:</a:t>
            </a:r>
          </a:p>
          <a:p>
            <a:r>
              <a:rPr lang="en-US" dirty="0"/>
              <a:t>- **Real-world Scenario**:</a:t>
            </a:r>
          </a:p>
          <a:p>
            <a:r>
              <a:rPr lang="en-US" dirty="0"/>
              <a:t>  - "In a project where we developed an e-commerce platform, we tested interactions with various third-party services like payment gateways and shipping providers. This helped ensure that our platform correctly handled payments, shipments, and other critical functions, providing a seamless user experience."</a:t>
            </a:r>
          </a:p>
        </p:txBody>
      </p:sp>
      <p:sp>
        <p:nvSpPr>
          <p:cNvPr id="4" name="Slide Number Placeholder 3"/>
          <p:cNvSpPr>
            <a:spLocks noGrp="1"/>
          </p:cNvSpPr>
          <p:nvPr>
            <p:ph type="sldNum" sz="quarter" idx="5"/>
          </p:nvPr>
        </p:nvSpPr>
        <p:spPr/>
        <p:txBody>
          <a:bodyPr/>
          <a:lstStyle/>
          <a:p>
            <a:fld id="{88131502-E1A1-F245-909B-BA9712EA52E6}" type="slidenum">
              <a:rPr lang="en-US" smtClean="0"/>
              <a:t>8</a:t>
            </a:fld>
            <a:endParaRPr lang="en-US"/>
          </a:p>
        </p:txBody>
      </p:sp>
    </p:spTree>
    <p:extLst>
      <p:ext uri="{BB962C8B-B14F-4D97-AF65-F5344CB8AC3E}">
        <p14:creationId xmlns:p14="http://schemas.microsoft.com/office/powerpoint/2010/main" val="18289583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(2:20 - 2:25) 5 minutes</a:t>
            </a:r>
          </a:p>
          <a:p>
            <a:endParaRPr lang="en-US" dirty="0"/>
          </a:p>
          <a:p>
            <a:r>
              <a:rPr lang="en-US" dirty="0"/>
              <a:t>**One Sentence Summary**</a:t>
            </a:r>
          </a:p>
          <a:p>
            <a:r>
              <a:rPr lang="en-US" dirty="0"/>
              <a:t>- "Identify scenarios that cause exceptions or errors in your system and ensure they are handled gracefully and correctly."</a:t>
            </a:r>
          </a:p>
          <a:p>
            <a:endParaRPr lang="en-US" dirty="0"/>
          </a:p>
          <a:p>
            <a:r>
              <a:rPr lang="en-US" dirty="0"/>
              <a:t>**Detailed Notes**:</a:t>
            </a:r>
          </a:p>
          <a:p>
            <a:r>
              <a:rPr lang="en-US" dirty="0"/>
              <a:t>- **Explanation**:</a:t>
            </a:r>
          </a:p>
          <a:p>
            <a:r>
              <a:rPr lang="en-US" dirty="0"/>
              <a:t>  - **Exceptions/Errors** is the sixth aspect of the ZOMBIE testing technique, focusing on how the system behaves when errors or exceptions occur.</a:t>
            </a:r>
          </a:p>
          <a:p>
            <a:r>
              <a:rPr lang="en-US" dirty="0"/>
              <a:t>  - **Example**:</a:t>
            </a:r>
          </a:p>
          <a:p>
            <a:r>
              <a:rPr lang="en-US" dirty="0"/>
              <a:t>    - "Consider a function that divides two numbers. What happens if the divisor is zero? The function should handle this scenario gracefully, perhaps by throwing a specific exception or returning an error message."</a:t>
            </a:r>
          </a:p>
          <a:p>
            <a:endParaRPr lang="en-US" dirty="0"/>
          </a:p>
          <a:p>
            <a:r>
              <a:rPr lang="en-US" dirty="0"/>
              <a:t>- **Importance of Testing Exceptions/Errors**:</a:t>
            </a:r>
          </a:p>
          <a:p>
            <a:r>
              <a:rPr lang="en-US" dirty="0"/>
              <a:t>  - **Explanation**:</a:t>
            </a:r>
          </a:p>
          <a:p>
            <a:r>
              <a:rPr lang="en-US" dirty="0"/>
              <a:t>    - Testing for exceptions and errors ensures that your system can handle unexpected situations without crashing or producing incorrect results.</a:t>
            </a:r>
          </a:p>
          <a:p>
            <a:r>
              <a:rPr lang="en-US" dirty="0"/>
              <a:t>  - **Example**:</a:t>
            </a:r>
          </a:p>
          <a:p>
            <a:r>
              <a:rPr lang="en-US" dirty="0"/>
              <a:t>    - "In a user authentication system, what happens if the database connection fails when verifying a user's credentials? The system should handle the error gracefully, perhaps by logging the error and displaying a user-friendly message."</a:t>
            </a:r>
          </a:p>
          <a:p>
            <a:endParaRPr lang="en-US" dirty="0"/>
          </a:p>
          <a:p>
            <a:r>
              <a:rPr lang="en-US" dirty="0"/>
              <a:t>**Background Information**:</a:t>
            </a:r>
          </a:p>
          <a:p>
            <a:r>
              <a:rPr lang="en-US" dirty="0"/>
              <a:t>- **Exceptions/Errors**:</a:t>
            </a:r>
          </a:p>
          <a:p>
            <a:r>
              <a:rPr lang="en-US" dirty="0"/>
              <a:t>  - Handling exceptions and errors is a critical part of robust software development. Ensuring that your system can gracefully handle unexpected scenarios helps maintain stability and provides a better user experience.</a:t>
            </a:r>
          </a:p>
          <a:p>
            <a:endParaRPr lang="en-US" dirty="0"/>
          </a:p>
          <a:p>
            <a:r>
              <a:rPr lang="en-US" dirty="0"/>
              <a:t>**Example**:</a:t>
            </a:r>
          </a:p>
          <a:p>
            <a:r>
              <a:rPr lang="en-US" dirty="0"/>
              <a:t>- **Real-world Scenario**:</a:t>
            </a:r>
          </a:p>
          <a:p>
            <a:r>
              <a:rPr lang="en-US" dirty="0"/>
              <a:t>  - "In a project where we developed a REST API, we tested various error scenarios such as invalid input data, network failures, and database errors. By handling these exceptions gracefully, we ensured that the API provided clear and consistent error responses, improving overall reliability."</a:t>
            </a:r>
          </a:p>
        </p:txBody>
      </p:sp>
      <p:sp>
        <p:nvSpPr>
          <p:cNvPr id="4" name="Slide Number Placeholder 3"/>
          <p:cNvSpPr>
            <a:spLocks noGrp="1"/>
          </p:cNvSpPr>
          <p:nvPr>
            <p:ph type="sldNum" sz="quarter" idx="5"/>
          </p:nvPr>
        </p:nvSpPr>
        <p:spPr/>
        <p:txBody>
          <a:bodyPr/>
          <a:lstStyle/>
          <a:p>
            <a:fld id="{88131502-E1A1-F245-909B-BA9712EA52E6}" type="slidenum">
              <a:rPr lang="en-US" smtClean="0"/>
              <a:t>9</a:t>
            </a:fld>
            <a:endParaRPr lang="en-US"/>
          </a:p>
        </p:txBody>
      </p:sp>
    </p:spTree>
    <p:extLst>
      <p:ext uri="{BB962C8B-B14F-4D97-AF65-F5344CB8AC3E}">
        <p14:creationId xmlns:p14="http://schemas.microsoft.com/office/powerpoint/2010/main" val="3063477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atin typeface="Dank Mono" pitchFamily="2" charset="77"/>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Garamond" panose="02020404030301010803" pitchFamily="18" charset="0"/>
              </a:defRPr>
            </a:lvl1pPr>
            <a:lvl2pPr>
              <a:defRPr>
                <a:latin typeface="Garamond" panose="02020404030301010803" pitchFamily="18" charset="0"/>
              </a:defRPr>
            </a:lvl2pPr>
            <a:lvl3pPr>
              <a:defRPr>
                <a:latin typeface="Garamond" panose="02020404030301010803" pitchFamily="18" charset="0"/>
              </a:defRPr>
            </a:lvl3pPr>
            <a:lvl4pPr>
              <a:defRPr>
                <a:latin typeface="Dank Mono" pitchFamily="2" charset="77"/>
              </a:defRPr>
            </a:lvl4pPr>
            <a:lvl5pPr>
              <a:defRPr i="1">
                <a:latin typeface="Dank Mono"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6/18/24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6/18/24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6/18/24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6/18/24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6/18/24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6/18/24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3600" kern="1200">
          <a:solidFill>
            <a:schemeClr val="tx1"/>
          </a:solidFill>
          <a:latin typeface="Dank Mono" pitchFamily="2" charset="77"/>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aramond" panose="02020404030301010803" pitchFamily="18"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Dank Mono" pitchFamily="2" charset="77"/>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fontScale="90000"/>
          </a:bodyPr>
          <a:lstStyle/>
          <a:p>
            <a:r>
              <a:rPr lang="en-US" sz="2800"/>
              <a:t>Overview of AI Tools and Current Capabilities</a:t>
            </a:r>
          </a:p>
        </p:txBody>
      </p:sp>
      <p:sp>
        <p:nvSpPr>
          <p:cNvPr id="17" name="Rectangle 16">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sitting at a table&#10;&#10;Description automatically generated">
            <a:extLst>
              <a:ext uri="{FF2B5EF4-FFF2-40B4-BE49-F238E27FC236}">
                <a16:creationId xmlns:a16="http://schemas.microsoft.com/office/drawing/2014/main" id="{68F43A8B-E2B8-8854-1CBC-394B29EBCDCF}"/>
              </a:ext>
            </a:extLst>
          </p:cNvPr>
          <p:cNvPicPr>
            <a:picLocks noChangeAspect="1"/>
          </p:cNvPicPr>
          <p:nvPr/>
        </p:nvPicPr>
        <p:blipFill rotWithShape="1">
          <a:blip r:embed="rId3"/>
          <a:srcRect t="3954" b="9173"/>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Introduction to GitHub Copilot and ChatGPT</a:t>
            </a:r>
          </a:p>
          <a:p>
            <a:r>
              <a:rPr lang="en-US" sz="1600"/>
              <a:t>How these tools assist in coding, testing, and documentation</a:t>
            </a:r>
          </a:p>
          <a:p>
            <a:r>
              <a:rPr lang="en-US" sz="1600"/>
              <a:t>Strengths, limitations, and best practices</a:t>
            </a:r>
          </a:p>
        </p:txBody>
      </p:sp>
      <p:pic>
        <p:nvPicPr>
          <p:cNvPr id="4" name="Picture 3" descr="A blue and black logo&#10;&#10;Description automatically generated">
            <a:extLst>
              <a:ext uri="{FF2B5EF4-FFF2-40B4-BE49-F238E27FC236}">
                <a16:creationId xmlns:a16="http://schemas.microsoft.com/office/drawing/2014/main" id="{DC25F8EF-1F90-60FA-757D-4511632672D4}"/>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looking at a mirror&#10;&#10;Description automatically generated">
            <a:extLst>
              <a:ext uri="{FF2B5EF4-FFF2-40B4-BE49-F238E27FC236}">
                <a16:creationId xmlns:a16="http://schemas.microsoft.com/office/drawing/2014/main" id="{D39A0F1E-B00C-1999-C878-51FC2405CD30}"/>
              </a:ext>
            </a:extLst>
          </p:cNvPr>
          <p:cNvPicPr>
            <a:picLocks noChangeAspect="1"/>
          </p:cNvPicPr>
          <p:nvPr/>
        </p:nvPicPr>
        <p:blipFill rotWithShape="1">
          <a:blip r:embed="rId3"/>
          <a:srcRect t="4324" r="13806" b="4764"/>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r>
              <a:rPr lang="en-US" sz="2400" dirty="0">
                <a:solidFill>
                  <a:schemeClr val="bg1"/>
                </a:solidFill>
              </a:rPr>
              <a:t>Fake it Till You Make It</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959150" cy="3207258"/>
          </a:xfrm>
        </p:spPr>
        <p:txBody>
          <a:bodyPr anchor="t">
            <a:normAutofit/>
          </a:bodyPr>
          <a:lstStyle/>
          <a:p>
            <a:endParaRPr lang="en-US" sz="1500" dirty="0">
              <a:solidFill>
                <a:schemeClr val="bg1"/>
              </a:solidFill>
            </a:endParaRPr>
          </a:p>
          <a:p>
            <a:r>
              <a:rPr lang="en-US" sz="1500" dirty="0">
                <a:solidFill>
                  <a:schemeClr val="bg1"/>
                </a:solidFill>
              </a:rPr>
              <a:t>Start with the simplest solution</a:t>
            </a:r>
          </a:p>
          <a:p>
            <a:r>
              <a:rPr lang="en-US" sz="1500" dirty="0">
                <a:solidFill>
                  <a:schemeClr val="bg1"/>
                </a:solidFill>
              </a:rPr>
              <a:t>Gradually replace hardcoded parts with real logic</a:t>
            </a:r>
          </a:p>
        </p:txBody>
      </p:sp>
      <p:pic>
        <p:nvPicPr>
          <p:cNvPr id="4" name="Picture 3" descr="A blue and black logo&#10;&#10;Description automatically generated">
            <a:extLst>
              <a:ext uri="{FF2B5EF4-FFF2-40B4-BE49-F238E27FC236}">
                <a16:creationId xmlns:a16="http://schemas.microsoft.com/office/drawing/2014/main" id="{F4CDE4DD-54B7-73C0-1879-D70AB84D085A}"/>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with a skeleton and flowers&#10;&#10;Description automatically generated with medium confidence">
            <a:extLst>
              <a:ext uri="{FF2B5EF4-FFF2-40B4-BE49-F238E27FC236}">
                <a16:creationId xmlns:a16="http://schemas.microsoft.com/office/drawing/2014/main" id="{F313641A-B159-744F-6850-AF7368356C18}"/>
              </a:ext>
            </a:extLst>
          </p:cNvPr>
          <p:cNvPicPr>
            <a:picLocks noChangeAspect="1"/>
          </p:cNvPicPr>
          <p:nvPr/>
        </p:nvPicPr>
        <p:blipFill rotWithShape="1">
          <a:blip r:embed="rId3"/>
          <a:srcRect t="6905" r="13806" b="2184"/>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fontScale="90000"/>
          </a:bodyPr>
          <a:lstStyle/>
          <a:p>
            <a:r>
              <a:rPr lang="en-US" sz="2400">
                <a:solidFill>
                  <a:schemeClr val="bg1"/>
                </a:solidFill>
              </a:rPr>
              <a:t>DRY - Don't Repeat Yourself</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3095075" cy="3207258"/>
          </a:xfrm>
        </p:spPr>
        <p:txBody>
          <a:bodyPr anchor="t">
            <a:normAutofit/>
          </a:bodyPr>
          <a:lstStyle/>
          <a:p>
            <a:endParaRPr lang="en-US" sz="1500" dirty="0">
              <a:solidFill>
                <a:schemeClr val="bg1"/>
              </a:solidFill>
            </a:endParaRPr>
          </a:p>
          <a:p>
            <a:r>
              <a:rPr lang="en-US" sz="1500" dirty="0">
                <a:solidFill>
                  <a:schemeClr val="bg1"/>
                </a:solidFill>
              </a:rPr>
              <a:t>Avoid duplication</a:t>
            </a:r>
          </a:p>
          <a:p>
            <a:r>
              <a:rPr lang="en-US" sz="1500" dirty="0">
                <a:solidFill>
                  <a:schemeClr val="bg1"/>
                </a:solidFill>
              </a:rPr>
              <a:t>Each piece of knowledge must have a single, unambiguous, authoritative representation within a system</a:t>
            </a:r>
          </a:p>
        </p:txBody>
      </p:sp>
      <p:pic>
        <p:nvPicPr>
          <p:cNvPr id="4" name="Picture 3" descr="A blue and black logo&#10;&#10;Description automatically generated">
            <a:extLst>
              <a:ext uri="{FF2B5EF4-FFF2-40B4-BE49-F238E27FC236}">
                <a16:creationId xmlns:a16="http://schemas.microsoft.com/office/drawing/2014/main" id="{BFA9A01C-E0C0-2BE0-A2C9-E0E514E7B25F}"/>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and holding pliers to a dog&#10;&#10;Description automatically generated">
            <a:extLst>
              <a:ext uri="{FF2B5EF4-FFF2-40B4-BE49-F238E27FC236}">
                <a16:creationId xmlns:a16="http://schemas.microsoft.com/office/drawing/2014/main" id="{2C67942C-B140-C073-4A15-D9FBF452D4B6}"/>
              </a:ext>
            </a:extLst>
          </p:cNvPr>
          <p:cNvPicPr>
            <a:picLocks noChangeAspect="1"/>
          </p:cNvPicPr>
          <p:nvPr/>
        </p:nvPicPr>
        <p:blipFill rotWithShape="1">
          <a:blip r:embed="rId3"/>
          <a:srcRect t="9091" r="13806" b="-3"/>
          <a:stretch/>
        </p:blipFill>
        <p:spPr>
          <a:xfrm>
            <a:off x="2641851" y="10"/>
            <a:ext cx="6502149" cy="6857990"/>
          </a:xfrm>
          <a:prstGeom prst="rect">
            <a:avLst/>
          </a:prstGeom>
        </p:spPr>
      </p:pic>
      <p:sp>
        <p:nvSpPr>
          <p:cNvPr id="12" name="Rectangle 1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r>
              <a:rPr lang="en-US" sz="2400">
                <a:solidFill>
                  <a:schemeClr val="bg1"/>
                </a:solidFill>
              </a:rPr>
              <a:t>YAGNI</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579180" cy="3207258"/>
          </a:xfrm>
        </p:spPr>
        <p:txBody>
          <a:bodyPr anchor="t">
            <a:normAutofit/>
          </a:bodyPr>
          <a:lstStyle/>
          <a:p>
            <a:endParaRPr lang="en-US" sz="1500">
              <a:solidFill>
                <a:schemeClr val="bg1"/>
              </a:solidFill>
            </a:endParaRPr>
          </a:p>
          <a:p>
            <a:r>
              <a:rPr lang="en-US" sz="1500">
                <a:solidFill>
                  <a:schemeClr val="bg1"/>
                </a:solidFill>
              </a:rPr>
              <a:t>Implement only what is necessary</a:t>
            </a:r>
          </a:p>
          <a:p>
            <a:r>
              <a:rPr lang="en-US" sz="1500">
                <a:solidFill>
                  <a:schemeClr val="bg1"/>
                </a:solidFill>
              </a:rPr>
              <a:t>Don’t add functionality until it is deemed necessary</a:t>
            </a:r>
          </a:p>
        </p:txBody>
      </p:sp>
      <p:pic>
        <p:nvPicPr>
          <p:cNvPr id="4" name="Picture 3" descr="A blue and black logo&#10;&#10;Description automatically generated">
            <a:extLst>
              <a:ext uri="{FF2B5EF4-FFF2-40B4-BE49-F238E27FC236}">
                <a16:creationId xmlns:a16="http://schemas.microsoft.com/office/drawing/2014/main" id="{50229111-ABEB-A35F-5A58-20A9C22E3FDE}"/>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Introduction to the Bowling Kata</a:t>
            </a:r>
          </a:p>
        </p:txBody>
      </p:sp>
      <p:sp>
        <p:nvSpPr>
          <p:cNvPr id="19" name="Rectangle 18">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holding a ball and bowling pins&#10;&#10;Description automatically generated">
            <a:extLst>
              <a:ext uri="{FF2B5EF4-FFF2-40B4-BE49-F238E27FC236}">
                <a16:creationId xmlns:a16="http://schemas.microsoft.com/office/drawing/2014/main" id="{32F9CB19-DBDD-E070-2D56-E6F5C5A57442}"/>
              </a:ext>
            </a:extLst>
          </p:cNvPr>
          <p:cNvPicPr>
            <a:picLocks noChangeAspect="1"/>
          </p:cNvPicPr>
          <p:nvPr/>
        </p:nvPicPr>
        <p:blipFill rotWithShape="1">
          <a:blip r:embed="rId3"/>
          <a:srcRect t="17512" b="32753"/>
          <a:stretch/>
        </p:blipFill>
        <p:spPr>
          <a:xfrm>
            <a:off x="719403" y="364142"/>
            <a:ext cx="7777234" cy="3867993"/>
          </a:xfrm>
          <a:prstGeom prst="rect">
            <a:avLst/>
          </a:prstGeom>
        </p:spPr>
      </p:pic>
      <p:sp>
        <p:nvSpPr>
          <p:cNvPr id="23" name="Rectangle 22">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Overview of the Problem</a:t>
            </a:r>
          </a:p>
          <a:p>
            <a:r>
              <a:rPr lang="en-US" sz="1600"/>
              <a:t>Calculate the score</a:t>
            </a:r>
          </a:p>
          <a:p>
            <a:r>
              <a:rPr lang="en-US" sz="1600"/>
              <a:t>Importance of the problem</a:t>
            </a:r>
          </a:p>
        </p:txBody>
      </p:sp>
      <p:pic>
        <p:nvPicPr>
          <p:cNvPr id="4" name="Picture 3" descr="A blue and black logo&#10;&#10;Description automatically generated">
            <a:extLst>
              <a:ext uri="{FF2B5EF4-FFF2-40B4-BE49-F238E27FC236}">
                <a16:creationId xmlns:a16="http://schemas.microsoft.com/office/drawing/2014/main" id="{32155412-3755-B34D-86A9-DEE87F157C81}"/>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group of dogs and a bowling ball&#10;&#10;Description automatically generated">
            <a:extLst>
              <a:ext uri="{FF2B5EF4-FFF2-40B4-BE49-F238E27FC236}">
                <a16:creationId xmlns:a16="http://schemas.microsoft.com/office/drawing/2014/main" id="{4C61839E-33D2-B15C-2C28-B05B9CB1802C}"/>
              </a:ext>
            </a:extLst>
          </p:cNvPr>
          <p:cNvPicPr>
            <a:picLocks noChangeAspect="1"/>
          </p:cNvPicPr>
          <p:nvPr/>
        </p:nvPicPr>
        <p:blipFill rotWithShape="1">
          <a:blip r:embed="rId3"/>
          <a:srcRect t="14226" b="10774"/>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2200" dirty="0">
                <a:solidFill>
                  <a:schemeClr val="tx1">
                    <a:lumMod val="85000"/>
                    <a:lumOff val="15000"/>
                  </a:schemeClr>
                </a:solidFill>
                <a:latin typeface="+mj-lt"/>
              </a:rPr>
              <a:t>Practical Exercise:</a:t>
            </a:r>
            <a:br>
              <a:rPr lang="en-US" sz="2200" dirty="0">
                <a:solidFill>
                  <a:schemeClr val="tx1">
                    <a:lumMod val="85000"/>
                    <a:lumOff val="15000"/>
                  </a:schemeClr>
                </a:solidFill>
                <a:latin typeface="+mj-lt"/>
              </a:rPr>
            </a:br>
            <a:r>
              <a:rPr lang="en-US" sz="2200" dirty="0">
                <a:solidFill>
                  <a:schemeClr val="tx1">
                    <a:lumMod val="85000"/>
                    <a:lumOff val="15000"/>
                  </a:schemeClr>
                </a:solidFill>
                <a:latin typeface="+mj-lt"/>
              </a:rPr>
              <a:t>Bowling Kata</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B94D46B-5FBA-C7AE-C66B-8BA33E2656C0}"/>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C-Sharp/03-bowling</a:t>
            </a:r>
          </a:p>
        </p:txBody>
      </p:sp>
      <p:pic>
        <p:nvPicPr>
          <p:cNvPr id="3" name="Picture 2" descr="A blue and black logo&#10;&#10;Description automatically generated">
            <a:extLst>
              <a:ext uri="{FF2B5EF4-FFF2-40B4-BE49-F238E27FC236}">
                <a16:creationId xmlns:a16="http://schemas.microsoft.com/office/drawing/2014/main" id="{EBA84F3F-FBE1-2B06-588E-2B21DAA04859}"/>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vert="horz" lIns="91440" tIns="45720" rIns="91440" bIns="45720" rtlCol="0" anchor="ctr">
            <a:normAutofit/>
          </a:bodyPr>
          <a:lstStyle/>
          <a:p>
            <a:pPr algn="l" defTabSz="914400">
              <a:lnSpc>
                <a:spcPct val="90000"/>
              </a:lnSpc>
            </a:pPr>
            <a:r>
              <a:rPr lang="en-US" sz="2600">
                <a:latin typeface="+mj-lt"/>
              </a:rPr>
              <a:t>Introduction to the Roman Numeral Calculator Kata</a:t>
            </a:r>
          </a:p>
        </p:txBody>
      </p:sp>
      <p:sp>
        <p:nvSpPr>
          <p:cNvPr id="15" name="Rectangle 14">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wo dogs wearing armor and helmets&#10;&#10;Description automatically generated">
            <a:extLst>
              <a:ext uri="{FF2B5EF4-FFF2-40B4-BE49-F238E27FC236}">
                <a16:creationId xmlns:a16="http://schemas.microsoft.com/office/drawing/2014/main" id="{E71D1249-1227-9A03-92D1-F6490E8597AC}"/>
              </a:ext>
            </a:extLst>
          </p:cNvPr>
          <p:cNvPicPr>
            <a:picLocks noChangeAspect="1"/>
          </p:cNvPicPr>
          <p:nvPr/>
        </p:nvPicPr>
        <p:blipFill rotWithShape="1">
          <a:blip r:embed="rId3"/>
          <a:srcRect t="24751" b="25514"/>
          <a:stretch/>
        </p:blipFill>
        <p:spPr>
          <a:xfrm>
            <a:off x="719403" y="364142"/>
            <a:ext cx="7777234" cy="3867993"/>
          </a:xfrm>
          <a:prstGeom prst="rect">
            <a:avLst/>
          </a:prstGeom>
        </p:spPr>
      </p:pic>
      <p:sp>
        <p:nvSpPr>
          <p:cNvPr id="19" name="Rectangle 18">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Content Placeholder 2">
            <a:extLst>
              <a:ext uri="{FF2B5EF4-FFF2-40B4-BE49-F238E27FC236}">
                <a16:creationId xmlns:a16="http://schemas.microsoft.com/office/drawing/2014/main" id="{1EA71AD7-36DA-B7A1-9787-6F70EA9CBFE4}"/>
              </a:ext>
            </a:extLst>
          </p:cNvPr>
          <p:cNvSpPr txBox="1">
            <a:spLocks/>
          </p:cNvSpPr>
          <p:nvPr/>
        </p:nvSpPr>
        <p:spPr>
          <a:xfrm>
            <a:off x="3872039" y="4883544"/>
            <a:ext cx="4940186" cy="1556907"/>
          </a:xfrm>
          <a:prstGeom prst="rect">
            <a:avLst/>
          </a:prstGeom>
        </p:spPr>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aramond" panose="02020404030301010803" pitchFamily="18"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Dank Mono" pitchFamily="2" charset="77"/>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indent="-228600" defTabSz="914400">
              <a:lnSpc>
                <a:spcPct val="90000"/>
              </a:lnSpc>
              <a:buFont typeface="Arial" panose="020B0604020202020204" pitchFamily="34" charset="0"/>
              <a:buChar char="•"/>
            </a:pPr>
            <a:endParaRPr lang="en-US" sz="1600">
              <a:latin typeface="+mn-lt"/>
            </a:endParaRPr>
          </a:p>
          <a:p>
            <a:pPr indent="-228600" defTabSz="914400">
              <a:lnSpc>
                <a:spcPct val="90000"/>
              </a:lnSpc>
              <a:buFont typeface="Arial" panose="020B0604020202020204" pitchFamily="34" charset="0"/>
              <a:buChar char="•"/>
            </a:pPr>
            <a:r>
              <a:rPr lang="en-US" sz="1600">
                <a:latin typeface="+mn-lt"/>
              </a:rPr>
              <a:t>Overview of the Problem</a:t>
            </a:r>
          </a:p>
          <a:p>
            <a:pPr indent="-228600" defTabSz="914400">
              <a:lnSpc>
                <a:spcPct val="90000"/>
              </a:lnSpc>
              <a:buFont typeface="Arial" panose="020B0604020202020204" pitchFamily="34" charset="0"/>
              <a:buChar char="•"/>
            </a:pPr>
            <a:r>
              <a:rPr lang="en-US" sz="1600">
                <a:latin typeface="+mn-lt"/>
              </a:rPr>
              <a:t>Calculate the score</a:t>
            </a:r>
          </a:p>
          <a:p>
            <a:pPr indent="-228600" defTabSz="914400">
              <a:lnSpc>
                <a:spcPct val="90000"/>
              </a:lnSpc>
              <a:buFont typeface="Arial" panose="020B0604020202020204" pitchFamily="34" charset="0"/>
              <a:buChar char="•"/>
            </a:pPr>
            <a:r>
              <a:rPr lang="en-US" sz="1600">
                <a:latin typeface="+mn-lt"/>
              </a:rPr>
              <a:t>Importance of the problem</a:t>
            </a:r>
          </a:p>
        </p:txBody>
      </p:sp>
      <p:pic>
        <p:nvPicPr>
          <p:cNvPr id="3" name="Picture 2" descr="A blue and black logo&#10;&#10;Description automatically generated">
            <a:extLst>
              <a:ext uri="{FF2B5EF4-FFF2-40B4-BE49-F238E27FC236}">
                <a16:creationId xmlns:a16="http://schemas.microsoft.com/office/drawing/2014/main" id="{CFA98436-FD84-4520-E86E-3F8D2DC9AEDE}"/>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robot holding a metal x&#10;&#10;Description automatically generated">
            <a:extLst>
              <a:ext uri="{FF2B5EF4-FFF2-40B4-BE49-F238E27FC236}">
                <a16:creationId xmlns:a16="http://schemas.microsoft.com/office/drawing/2014/main" id="{57FE52B7-15C2-039C-0854-8F47811AE8EE}"/>
              </a:ext>
            </a:extLst>
          </p:cNvPr>
          <p:cNvPicPr>
            <a:picLocks noChangeAspect="1"/>
          </p:cNvPicPr>
          <p:nvPr/>
        </p:nvPicPr>
        <p:blipFill rotWithShape="1">
          <a:blip r:embed="rId3"/>
          <a:srcRect t="22367" b="2633"/>
          <a:stretch/>
        </p:blipFill>
        <p:spPr>
          <a:xfrm>
            <a:off x="20" y="10"/>
            <a:ext cx="9143980" cy="6857990"/>
          </a:xfrm>
          <a:prstGeom prst="rect">
            <a:avLst/>
          </a:prstGeom>
        </p:spPr>
      </p:pic>
      <p:sp>
        <p:nvSpPr>
          <p:cNvPr id="10" name="Rectangle 9">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2200">
                <a:solidFill>
                  <a:schemeClr val="tx1">
                    <a:lumMod val="85000"/>
                    <a:lumOff val="15000"/>
                  </a:schemeClr>
                </a:solidFill>
                <a:latin typeface="+mj-lt"/>
              </a:rPr>
              <a:t>Practical Exercise:</a:t>
            </a:r>
            <a:br>
              <a:rPr lang="en-US" sz="2200">
                <a:solidFill>
                  <a:schemeClr val="tx1">
                    <a:lumMod val="85000"/>
                    <a:lumOff val="15000"/>
                  </a:schemeClr>
                </a:solidFill>
                <a:latin typeface="+mj-lt"/>
              </a:rPr>
            </a:br>
            <a:r>
              <a:rPr lang="en-US" sz="2200">
                <a:solidFill>
                  <a:schemeClr val="tx1">
                    <a:lumMod val="85000"/>
                    <a:lumOff val="15000"/>
                  </a:schemeClr>
                </a:solidFill>
                <a:latin typeface="+mj-lt"/>
              </a:rPr>
              <a:t>Roman Numeral Calculator</a:t>
            </a:r>
          </a:p>
        </p:txBody>
      </p:sp>
      <p:cxnSp>
        <p:nvCxnSpPr>
          <p:cNvPr id="12" name="Straight Connector 11">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D3F867F6-90DB-AC88-2358-45F9483370C6}"/>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C-Sharp/04-roman-numeral-calculator</a:t>
            </a:r>
          </a:p>
        </p:txBody>
      </p:sp>
      <p:pic>
        <p:nvPicPr>
          <p:cNvPr id="3" name="Picture 2" descr="A blue and black logo&#10;&#10;Description automatically generated">
            <a:extLst>
              <a:ext uri="{FF2B5EF4-FFF2-40B4-BE49-F238E27FC236}">
                <a16:creationId xmlns:a16="http://schemas.microsoft.com/office/drawing/2014/main" id="{48761D39-0CCE-5B5B-E9DB-6E506170EC74}"/>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A person teaching dogs in a classroom&#10;&#10;Description automatically generated">
            <a:extLst>
              <a:ext uri="{FF2B5EF4-FFF2-40B4-BE49-F238E27FC236}">
                <a16:creationId xmlns:a16="http://schemas.microsoft.com/office/drawing/2014/main" id="{46AE83B6-8302-1874-F439-8F291145580C}"/>
              </a:ext>
            </a:extLst>
          </p:cNvPr>
          <p:cNvPicPr>
            <a:picLocks noChangeAspect="1"/>
          </p:cNvPicPr>
          <p:nvPr/>
        </p:nvPicPr>
        <p:blipFill rotWithShape="1">
          <a:blip r:embed="rId3"/>
          <a:srcRect t="5436" r="3" b="3"/>
          <a:stretch/>
        </p:blipFill>
        <p:spPr>
          <a:xfrm>
            <a:off x="20" y="10"/>
            <a:ext cx="7252212" cy="6857990"/>
          </a:xfrm>
          <a:prstGeom prst="rect">
            <a:avLst/>
          </a:prstGeom>
        </p:spPr>
      </p:pic>
      <p:sp>
        <p:nvSpPr>
          <p:cNvPr id="15" name="Rectangle 1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365125"/>
            <a:ext cx="2866642" cy="1899912"/>
          </a:xfrm>
        </p:spPr>
        <p:txBody>
          <a:bodyPr>
            <a:normAutofit/>
          </a:bodyPr>
          <a:lstStyle/>
          <a:p>
            <a:r>
              <a:rPr lang="en-US" sz="3500"/>
              <a:t>Wrap-Up and Q&amp;A</a:t>
            </a:r>
          </a:p>
        </p:txBody>
      </p:sp>
      <p:sp>
        <p:nvSpPr>
          <p:cNvPr id="6" name="Content Placeholder 2">
            <a:extLst>
              <a:ext uri="{FF2B5EF4-FFF2-40B4-BE49-F238E27FC236}">
                <a16:creationId xmlns:a16="http://schemas.microsoft.com/office/drawing/2014/main" id="{373790D8-AF35-BBC7-80FE-004C94E3BFA3}"/>
              </a:ext>
            </a:extLst>
          </p:cNvPr>
          <p:cNvSpPr>
            <a:spLocks noGrp="1"/>
          </p:cNvSpPr>
          <p:nvPr>
            <p:ph idx="1"/>
          </p:nvPr>
        </p:nvSpPr>
        <p:spPr>
          <a:xfrm>
            <a:off x="5648707" y="2434201"/>
            <a:ext cx="2866642" cy="3742762"/>
          </a:xfrm>
        </p:spPr>
        <p:txBody>
          <a:bodyPr>
            <a:normAutofit/>
          </a:bodyPr>
          <a:lstStyle/>
          <a:p>
            <a:endParaRPr lang="en-US" sz="1700" dirty="0"/>
          </a:p>
          <a:p>
            <a:r>
              <a:rPr lang="en-US" sz="1700" dirty="0"/>
              <a:t>Summarize key takeaways</a:t>
            </a:r>
          </a:p>
          <a:p>
            <a:r>
              <a:rPr lang="en-US" sz="1700" dirty="0"/>
              <a:t>Open floor for questions</a:t>
            </a:r>
          </a:p>
          <a:p>
            <a:r>
              <a:rPr lang="en-US" sz="1700" dirty="0"/>
              <a:t>Preview of the afternoon session </a:t>
            </a:r>
          </a:p>
        </p:txBody>
      </p:sp>
      <p:pic>
        <p:nvPicPr>
          <p:cNvPr id="3" name="Picture 2" descr="A blue and black logo&#10;&#10;Description automatically generated">
            <a:extLst>
              <a:ext uri="{FF2B5EF4-FFF2-40B4-BE49-F238E27FC236}">
                <a16:creationId xmlns:a16="http://schemas.microsoft.com/office/drawing/2014/main" id="{BF8FE2B8-3B70-F08D-06BF-5A42F4351243}"/>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with a computer and a skateboard&#10;&#10;Description automatically generated">
            <a:extLst>
              <a:ext uri="{FF2B5EF4-FFF2-40B4-BE49-F238E27FC236}">
                <a16:creationId xmlns:a16="http://schemas.microsoft.com/office/drawing/2014/main" id="{A48FA47C-CA8F-261E-F401-25BCE765AC8F}"/>
              </a:ext>
            </a:extLst>
          </p:cNvPr>
          <p:cNvPicPr>
            <a:picLocks noChangeAspect="1"/>
          </p:cNvPicPr>
          <p:nvPr/>
        </p:nvPicPr>
        <p:blipFill rotWithShape="1">
          <a:blip r:embed="rId3"/>
          <a:srcRect l="20858" t="8623" r="29543" b="1"/>
          <a:stretch/>
        </p:blipFill>
        <p:spPr>
          <a:xfrm>
            <a:off x="2641851" y="10"/>
            <a:ext cx="6502149" cy="6857990"/>
          </a:xfrm>
          <a:prstGeom prst="rect">
            <a:avLst/>
          </a:prstGeom>
        </p:spPr>
      </p:pic>
      <p:sp>
        <p:nvSpPr>
          <p:cNvPr id="22" name="Rectangle 21">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2578608" cy="1124712"/>
          </a:xfrm>
        </p:spPr>
        <p:txBody>
          <a:bodyPr anchor="b">
            <a:normAutofit/>
          </a:bodyPr>
          <a:lstStyle/>
          <a:p>
            <a:pPr>
              <a:lnSpc>
                <a:spcPct val="90000"/>
              </a:lnSpc>
            </a:pPr>
            <a:r>
              <a:rPr lang="en-US" sz="2400">
                <a:solidFill>
                  <a:schemeClr val="bg1"/>
                </a:solidFill>
              </a:rPr>
              <a:t>Extreme Programming Overview</a:t>
            </a:r>
          </a:p>
        </p:txBody>
      </p:sp>
      <p:sp>
        <p:nvSpPr>
          <p:cNvPr id="14" name="Rectangle 1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20" y="2718054"/>
            <a:ext cx="2579180" cy="3207258"/>
          </a:xfrm>
        </p:spPr>
        <p:txBody>
          <a:bodyPr anchor="t">
            <a:normAutofit/>
          </a:bodyPr>
          <a:lstStyle/>
          <a:p>
            <a:pPr>
              <a:lnSpc>
                <a:spcPct val="90000"/>
              </a:lnSpc>
            </a:pPr>
            <a:endParaRPr lang="en-US" sz="1400" dirty="0">
              <a:solidFill>
                <a:schemeClr val="bg1"/>
              </a:solidFill>
            </a:endParaRPr>
          </a:p>
          <a:p>
            <a:pPr>
              <a:lnSpc>
                <a:spcPct val="90000"/>
              </a:lnSpc>
            </a:pPr>
            <a:r>
              <a:rPr lang="en-US" sz="1400" dirty="0">
                <a:solidFill>
                  <a:schemeClr val="bg1"/>
                </a:solidFill>
              </a:rPr>
              <a:t>Values:</a:t>
            </a:r>
          </a:p>
          <a:p>
            <a:pPr lvl="1">
              <a:lnSpc>
                <a:spcPct val="90000"/>
              </a:lnSpc>
            </a:pPr>
            <a:r>
              <a:rPr lang="en-US" sz="1400" dirty="0">
                <a:solidFill>
                  <a:schemeClr val="bg1"/>
                </a:solidFill>
              </a:rPr>
              <a:t>Communication</a:t>
            </a:r>
          </a:p>
          <a:p>
            <a:pPr lvl="1">
              <a:lnSpc>
                <a:spcPct val="90000"/>
              </a:lnSpc>
            </a:pPr>
            <a:r>
              <a:rPr lang="en-US" sz="1400" dirty="0">
                <a:solidFill>
                  <a:schemeClr val="bg1"/>
                </a:solidFill>
              </a:rPr>
              <a:t>Simplicity</a:t>
            </a:r>
          </a:p>
          <a:p>
            <a:pPr lvl="1">
              <a:lnSpc>
                <a:spcPct val="90000"/>
              </a:lnSpc>
            </a:pPr>
            <a:r>
              <a:rPr lang="en-US" sz="1400" dirty="0">
                <a:solidFill>
                  <a:schemeClr val="bg1"/>
                </a:solidFill>
              </a:rPr>
              <a:t>Feedback</a:t>
            </a:r>
          </a:p>
          <a:p>
            <a:pPr lvl="1">
              <a:lnSpc>
                <a:spcPct val="90000"/>
              </a:lnSpc>
            </a:pPr>
            <a:r>
              <a:rPr lang="en-US" sz="1400" dirty="0">
                <a:solidFill>
                  <a:schemeClr val="bg1"/>
                </a:solidFill>
              </a:rPr>
              <a:t>Courage</a:t>
            </a:r>
          </a:p>
          <a:p>
            <a:pPr lvl="1">
              <a:lnSpc>
                <a:spcPct val="90000"/>
              </a:lnSpc>
            </a:pPr>
            <a:r>
              <a:rPr lang="en-US" sz="1400" dirty="0">
                <a:solidFill>
                  <a:schemeClr val="bg1"/>
                </a:solidFill>
              </a:rPr>
              <a:t>Respect</a:t>
            </a:r>
          </a:p>
          <a:p>
            <a:pPr>
              <a:lnSpc>
                <a:spcPct val="90000"/>
              </a:lnSpc>
            </a:pPr>
            <a:r>
              <a:rPr lang="en-US" sz="1400" dirty="0">
                <a:solidFill>
                  <a:schemeClr val="bg1"/>
                </a:solidFill>
              </a:rPr>
              <a:t>Core practices:</a:t>
            </a:r>
          </a:p>
          <a:p>
            <a:pPr lvl="1">
              <a:lnSpc>
                <a:spcPct val="90000"/>
              </a:lnSpc>
            </a:pPr>
            <a:r>
              <a:rPr lang="en-US" sz="1400" dirty="0">
                <a:solidFill>
                  <a:schemeClr val="bg1"/>
                </a:solidFill>
              </a:rPr>
              <a:t>Pair programming</a:t>
            </a:r>
          </a:p>
          <a:p>
            <a:pPr lvl="1">
              <a:lnSpc>
                <a:spcPct val="90000"/>
              </a:lnSpc>
            </a:pPr>
            <a:r>
              <a:rPr lang="en-US" sz="1400" dirty="0">
                <a:solidFill>
                  <a:schemeClr val="bg1"/>
                </a:solidFill>
              </a:rPr>
              <a:t>Continuous integration</a:t>
            </a:r>
          </a:p>
          <a:p>
            <a:pPr lvl="1">
              <a:lnSpc>
                <a:spcPct val="90000"/>
              </a:lnSpc>
            </a:pPr>
            <a:r>
              <a:rPr lang="en-US" sz="1400" dirty="0">
                <a:solidFill>
                  <a:schemeClr val="bg1"/>
                </a:solidFill>
              </a:rPr>
              <a:t>Small Releases</a:t>
            </a:r>
          </a:p>
          <a:p>
            <a:pPr lvl="1">
              <a:lnSpc>
                <a:spcPct val="90000"/>
              </a:lnSpc>
            </a:pPr>
            <a:r>
              <a:rPr lang="en-US" sz="1400" dirty="0">
                <a:solidFill>
                  <a:schemeClr val="bg1"/>
                </a:solidFill>
              </a:rPr>
              <a:t>Simple Design</a:t>
            </a:r>
          </a:p>
          <a:p>
            <a:pPr lvl="1">
              <a:lnSpc>
                <a:spcPct val="90000"/>
              </a:lnSpc>
            </a:pPr>
            <a:r>
              <a:rPr lang="en-US" sz="1400" dirty="0">
                <a:solidFill>
                  <a:schemeClr val="bg1"/>
                </a:solidFill>
              </a:rPr>
              <a:t>System Metaphor</a:t>
            </a:r>
          </a:p>
        </p:txBody>
      </p:sp>
      <p:pic>
        <p:nvPicPr>
          <p:cNvPr id="4" name="Picture 3" descr="A blue and black logo&#10;&#10;Description automatically generated">
            <a:extLst>
              <a:ext uri="{FF2B5EF4-FFF2-40B4-BE49-F238E27FC236}">
                <a16:creationId xmlns:a16="http://schemas.microsoft.com/office/drawing/2014/main" id="{16A6EA8C-3079-D00A-43B3-28473C72CF95}"/>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5" name="Rectangle 2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a:extLst>
              <a:ext uri="{FF2B5EF4-FFF2-40B4-BE49-F238E27FC236}">
                <a16:creationId xmlns:a16="http://schemas.microsoft.com/office/drawing/2014/main" id="{9B614A08-4639-6A72-9B9E-A6B2D3C1E4B4}"/>
              </a:ext>
            </a:extLst>
          </p:cNvPr>
          <p:cNvPicPr>
            <a:picLocks noChangeAspect="1"/>
          </p:cNvPicPr>
          <p:nvPr/>
        </p:nvPicPr>
        <p:blipFill>
          <a:blip r:embed="rId3"/>
          <a:srcRect l="2594" r="2594"/>
          <a:stretch/>
        </p:blipFill>
        <p:spPr>
          <a:xfrm>
            <a:off x="2641851" y="10"/>
            <a:ext cx="6502149" cy="6857990"/>
          </a:xfrm>
          <a:prstGeom prst="rect">
            <a:avLst/>
          </a:prstGeom>
        </p:spPr>
      </p:pic>
      <p:sp>
        <p:nvSpPr>
          <p:cNvPr id="27" name="Rectangle 2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3218642" cy="1124712"/>
          </a:xfrm>
        </p:spPr>
        <p:txBody>
          <a:bodyPr anchor="b">
            <a:normAutofit/>
          </a:bodyPr>
          <a:lstStyle/>
          <a:p>
            <a:pPr>
              <a:lnSpc>
                <a:spcPct val="90000"/>
              </a:lnSpc>
            </a:pPr>
            <a:r>
              <a:rPr lang="en-US" sz="2400" dirty="0">
                <a:solidFill>
                  <a:schemeClr val="bg1"/>
                </a:solidFill>
              </a:rPr>
              <a:t>ZOMBIE Testing Technique Overview</a:t>
            </a:r>
          </a:p>
        </p:txBody>
      </p:sp>
      <p:sp>
        <p:nvSpPr>
          <p:cNvPr id="24" name="Rectangle 2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4182469" cy="3207258"/>
          </a:xfrm>
        </p:spPr>
        <p:txBody>
          <a:bodyPr anchor="t">
            <a:normAutofit/>
          </a:bodyPr>
          <a:lstStyle/>
          <a:p>
            <a:endParaRPr lang="en-US" sz="1500" dirty="0">
              <a:solidFill>
                <a:schemeClr val="bg1"/>
              </a:solidFill>
            </a:endParaRPr>
          </a:p>
          <a:p>
            <a:r>
              <a:rPr lang="en-US" sz="1500" dirty="0">
                <a:solidFill>
                  <a:schemeClr val="bg1"/>
                </a:solidFill>
              </a:rPr>
              <a:t>Introduction to ZOMBIE Testing</a:t>
            </a:r>
          </a:p>
          <a:p>
            <a:r>
              <a:rPr lang="en-US" sz="1500" dirty="0">
                <a:solidFill>
                  <a:schemeClr val="bg1"/>
                </a:solidFill>
              </a:rPr>
              <a:t>Applying ZOMBIE testing to a simple problem</a:t>
            </a:r>
          </a:p>
        </p:txBody>
      </p:sp>
      <p:pic>
        <p:nvPicPr>
          <p:cNvPr id="4" name="Picture 3" descr="A blue and black logo&#10;&#10;Description automatically generated">
            <a:extLst>
              <a:ext uri="{FF2B5EF4-FFF2-40B4-BE49-F238E27FC236}">
                <a16:creationId xmlns:a16="http://schemas.microsoft.com/office/drawing/2014/main" id="{C923F030-DEA9-D3EB-DDFD-04649850723C}"/>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Zero</a:t>
            </a:r>
          </a:p>
        </p:txBody>
      </p:sp>
      <p:sp>
        <p:nvSpPr>
          <p:cNvPr id="14" name="Rectangle 13">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dog in a ruined yard&#10;&#10;Description automatically generated">
            <a:extLst>
              <a:ext uri="{FF2B5EF4-FFF2-40B4-BE49-F238E27FC236}">
                <a16:creationId xmlns:a16="http://schemas.microsoft.com/office/drawing/2014/main" id="{E62F0367-74D4-E453-F8A4-B98F639FFBB8}"/>
              </a:ext>
            </a:extLst>
          </p:cNvPr>
          <p:cNvPicPr>
            <a:picLocks noChangeAspect="1"/>
          </p:cNvPicPr>
          <p:nvPr/>
        </p:nvPicPr>
        <p:blipFill rotWithShape="1">
          <a:blip r:embed="rId3"/>
          <a:srcRect l="99" t="14351" r="-99" b="35915"/>
          <a:stretch/>
        </p:blipFill>
        <p:spPr>
          <a:xfrm>
            <a:off x="719403" y="364142"/>
            <a:ext cx="7777234" cy="3867993"/>
          </a:xfrm>
          <a:prstGeom prst="rect">
            <a:avLst/>
          </a:prstGeom>
        </p:spPr>
      </p:pic>
      <p:sp>
        <p:nvSpPr>
          <p:cNvPr id="18" name="Rectangle 17">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happens if there are zero of a thing?</a:t>
            </a:r>
          </a:p>
        </p:txBody>
      </p:sp>
      <p:pic>
        <p:nvPicPr>
          <p:cNvPr id="4" name="Picture 3" descr="A blue and black logo&#10;&#10;Description automatically generated">
            <a:extLst>
              <a:ext uri="{FF2B5EF4-FFF2-40B4-BE49-F238E27FC236}">
                <a16:creationId xmlns:a16="http://schemas.microsoft.com/office/drawing/2014/main" id="{50C6953F-B3E5-C84E-8B47-5A85763A1E25}"/>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One</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of a dog with a skeleton&#10;&#10;Description automatically generated">
            <a:extLst>
              <a:ext uri="{FF2B5EF4-FFF2-40B4-BE49-F238E27FC236}">
                <a16:creationId xmlns:a16="http://schemas.microsoft.com/office/drawing/2014/main" id="{F4CD2088-E76D-2D8E-0136-CD3500039DE5}"/>
              </a:ext>
            </a:extLst>
          </p:cNvPr>
          <p:cNvPicPr>
            <a:picLocks noChangeAspect="1"/>
          </p:cNvPicPr>
          <p:nvPr/>
        </p:nvPicPr>
        <p:blipFill rotWithShape="1">
          <a:blip r:embed="rId3"/>
          <a:srcRect t="24827" b="25438"/>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happens when there is exactly one of a thing?</a:t>
            </a:r>
          </a:p>
        </p:txBody>
      </p:sp>
      <p:pic>
        <p:nvPicPr>
          <p:cNvPr id="4" name="Picture 3" descr="A blue and black logo&#10;&#10;Description automatically generated">
            <a:extLst>
              <a:ext uri="{FF2B5EF4-FFF2-40B4-BE49-F238E27FC236}">
                <a16:creationId xmlns:a16="http://schemas.microsoft.com/office/drawing/2014/main" id="{69B29D1F-C74F-58E7-03EB-4AA783479A29}"/>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Many</a:t>
            </a:r>
          </a:p>
        </p:txBody>
      </p:sp>
      <p:sp>
        <p:nvSpPr>
          <p:cNvPr id="19" name="Rectangle 18">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cartoon dogs with a ball and bones&#10;&#10;Description automatically generated">
            <a:extLst>
              <a:ext uri="{FF2B5EF4-FFF2-40B4-BE49-F238E27FC236}">
                <a16:creationId xmlns:a16="http://schemas.microsoft.com/office/drawing/2014/main" id="{DAEB6E6B-73B4-B15C-E8C0-3BC3B6E507D8}"/>
              </a:ext>
            </a:extLst>
          </p:cNvPr>
          <p:cNvPicPr>
            <a:picLocks noChangeAspect="1"/>
          </p:cNvPicPr>
          <p:nvPr/>
        </p:nvPicPr>
        <p:blipFill rotWithShape="1">
          <a:blip r:embed="rId3"/>
          <a:srcRect l="99" t="1921" r="-99" b="48344"/>
          <a:stretch/>
        </p:blipFill>
        <p:spPr>
          <a:xfrm>
            <a:off x="719403" y="364142"/>
            <a:ext cx="7777234" cy="3867993"/>
          </a:xfrm>
          <a:prstGeom prst="rect">
            <a:avLst/>
          </a:prstGeom>
        </p:spPr>
      </p:pic>
      <p:sp>
        <p:nvSpPr>
          <p:cNvPr id="23" name="Rectangle 22">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dirty="0"/>
          </a:p>
          <a:p>
            <a:r>
              <a:rPr lang="en-US" sz="1600" dirty="0"/>
              <a:t>What happens when there are more than one thing?</a:t>
            </a:r>
          </a:p>
        </p:txBody>
      </p:sp>
      <p:pic>
        <p:nvPicPr>
          <p:cNvPr id="4" name="Picture 3" descr="A blue and black logo&#10;&#10;Description automatically generated">
            <a:extLst>
              <a:ext uri="{FF2B5EF4-FFF2-40B4-BE49-F238E27FC236}">
                <a16:creationId xmlns:a16="http://schemas.microsoft.com/office/drawing/2014/main" id="{426DC359-D597-C2CC-9538-E4B287C4C5FA}"/>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Boundaries</a:t>
            </a:r>
          </a:p>
        </p:txBody>
      </p:sp>
      <p:sp>
        <p:nvSpPr>
          <p:cNvPr id="23" name="Rectangle 22">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with a broken leg&#10;&#10;Description automatically generated">
            <a:extLst>
              <a:ext uri="{FF2B5EF4-FFF2-40B4-BE49-F238E27FC236}">
                <a16:creationId xmlns:a16="http://schemas.microsoft.com/office/drawing/2014/main" id="{44201C9E-2D10-5466-9599-866F89FBA9DC}"/>
              </a:ext>
            </a:extLst>
          </p:cNvPr>
          <p:cNvPicPr>
            <a:picLocks noChangeAspect="1"/>
          </p:cNvPicPr>
          <p:nvPr/>
        </p:nvPicPr>
        <p:blipFill rotWithShape="1">
          <a:blip r:embed="rId3"/>
          <a:srcRect t="23328" b="26937"/>
          <a:stretch/>
        </p:blipFill>
        <p:spPr>
          <a:xfrm>
            <a:off x="719403" y="364142"/>
            <a:ext cx="7777234" cy="3867993"/>
          </a:xfrm>
          <a:prstGeom prst="rect">
            <a:avLst/>
          </a:prstGeom>
        </p:spPr>
      </p:pic>
      <p:sp>
        <p:nvSpPr>
          <p:cNvPr id="27" name="Rectangle 26">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Are there special boundary values for the thing?</a:t>
            </a:r>
          </a:p>
        </p:txBody>
      </p:sp>
      <p:pic>
        <p:nvPicPr>
          <p:cNvPr id="4" name="Picture 3" descr="A blue and black logo&#10;&#10;Description automatically generated">
            <a:extLst>
              <a:ext uri="{FF2B5EF4-FFF2-40B4-BE49-F238E27FC236}">
                <a16:creationId xmlns:a16="http://schemas.microsoft.com/office/drawing/2014/main" id="{066666CA-78AD-B654-E009-22A3C9A983F7}"/>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a:t>ZOMBIES: Interfaces</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artoon dog with different poses&#10;&#10;Description automatically generated with medium confidence">
            <a:extLst>
              <a:ext uri="{FF2B5EF4-FFF2-40B4-BE49-F238E27FC236}">
                <a16:creationId xmlns:a16="http://schemas.microsoft.com/office/drawing/2014/main" id="{89DAFDB9-7C0A-6F18-4E96-865B52D538EE}"/>
              </a:ext>
            </a:extLst>
          </p:cNvPr>
          <p:cNvPicPr>
            <a:picLocks noChangeAspect="1"/>
          </p:cNvPicPr>
          <p:nvPr/>
        </p:nvPicPr>
        <p:blipFill rotWithShape="1">
          <a:blip r:embed="rId3"/>
          <a:srcRect t="22063" b="28202"/>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Are there common interfaces with expectations?</a:t>
            </a:r>
          </a:p>
        </p:txBody>
      </p:sp>
      <p:pic>
        <p:nvPicPr>
          <p:cNvPr id="4" name="Picture 3" descr="A blue and black logo&#10;&#10;Description automatically generated">
            <a:extLst>
              <a:ext uri="{FF2B5EF4-FFF2-40B4-BE49-F238E27FC236}">
                <a16:creationId xmlns:a16="http://schemas.microsoft.com/office/drawing/2014/main" id="{47CEA08A-60DE-B3B2-4CBB-6CB83335DE03}"/>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7FEAE179-C525-48F3-AD47-0E9E2B6F2E2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88416" y="4883544"/>
            <a:ext cx="2907065" cy="1556907"/>
          </a:xfrm>
        </p:spPr>
        <p:txBody>
          <a:bodyPr anchor="ctr">
            <a:normAutofit/>
          </a:bodyPr>
          <a:lstStyle/>
          <a:p>
            <a:r>
              <a:rPr lang="en-US" sz="2800" dirty="0"/>
              <a:t>ZOMBIES: Exceptions</a:t>
            </a:r>
            <a:br>
              <a:rPr lang="en-US" sz="2800" dirty="0"/>
            </a:br>
            <a:r>
              <a:rPr lang="en-US" sz="2800" dirty="0"/>
              <a:t>/ Errors</a:t>
            </a:r>
          </a:p>
        </p:txBody>
      </p:sp>
      <p:sp>
        <p:nvSpPr>
          <p:cNvPr id="12" name="Rectangle 11">
            <a:extLst>
              <a:ext uri="{FF2B5EF4-FFF2-40B4-BE49-F238E27FC236}">
                <a16:creationId xmlns:a16="http://schemas.microsoft.com/office/drawing/2014/main" id="{95C8260E-968F-44E8-A823-ABB43131192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86584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8416" y="0"/>
            <a:ext cx="8423809" cy="4588184"/>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dog and a butterfly&#10;&#10;Description automatically generated">
            <a:extLst>
              <a:ext uri="{FF2B5EF4-FFF2-40B4-BE49-F238E27FC236}">
                <a16:creationId xmlns:a16="http://schemas.microsoft.com/office/drawing/2014/main" id="{7123F2BE-47EA-0682-AC16-EADC2797F1F3}"/>
              </a:ext>
            </a:extLst>
          </p:cNvPr>
          <p:cNvPicPr>
            <a:picLocks noChangeAspect="1"/>
          </p:cNvPicPr>
          <p:nvPr/>
        </p:nvPicPr>
        <p:blipFill rotWithShape="1">
          <a:blip r:embed="rId3"/>
          <a:srcRect t="30075" b="20190"/>
          <a:stretch/>
        </p:blipFill>
        <p:spPr>
          <a:xfrm>
            <a:off x="719403" y="364142"/>
            <a:ext cx="7777234" cy="3867993"/>
          </a:xfrm>
          <a:prstGeom prst="rect">
            <a:avLst/>
          </a:prstGeom>
        </p:spPr>
      </p:pic>
      <p:sp>
        <p:nvSpPr>
          <p:cNvPr id="16" name="Rectangle 15">
            <a:extLst>
              <a:ext uri="{FF2B5EF4-FFF2-40B4-BE49-F238E27FC236}">
                <a16:creationId xmlns:a16="http://schemas.microsoft.com/office/drawing/2014/main" id="{FE43805F-24A6-46A4-B19B-54F2834735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H="1">
            <a:off x="2817950" y="5666847"/>
            <a:ext cx="1463040" cy="3428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3872039" y="4883544"/>
            <a:ext cx="4940186" cy="1556907"/>
          </a:xfrm>
        </p:spPr>
        <p:txBody>
          <a:bodyPr anchor="ctr">
            <a:normAutofit/>
          </a:bodyPr>
          <a:lstStyle/>
          <a:p>
            <a:endParaRPr lang="en-US" sz="1600"/>
          </a:p>
          <a:p>
            <a:r>
              <a:rPr lang="en-US" sz="1600"/>
              <a:t>What cases cause errors? Exactly what should they do?</a:t>
            </a:r>
          </a:p>
        </p:txBody>
      </p:sp>
      <p:pic>
        <p:nvPicPr>
          <p:cNvPr id="4" name="Picture 3" descr="A blue and black logo&#10;&#10;Description automatically generated">
            <a:extLst>
              <a:ext uri="{FF2B5EF4-FFF2-40B4-BE49-F238E27FC236}">
                <a16:creationId xmlns:a16="http://schemas.microsoft.com/office/drawing/2014/main" id="{C07F336F-56C7-0F0D-8D43-D2FB998AB38B}"/>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232</TotalTime>
  <Words>7268</Words>
  <Application>Microsoft Macintosh PowerPoint</Application>
  <PresentationFormat>On-screen Show (4:3)</PresentationFormat>
  <Paragraphs>640</Paragraphs>
  <Slides>17</Slides>
  <Notes>17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17</vt:i4>
      </vt:variant>
    </vt:vector>
  </HeadingPairs>
  <TitlesOfParts>
    <vt:vector size="23" baseType="lpstr">
      <vt:lpstr>Aptos</vt:lpstr>
      <vt:lpstr>Arial</vt:lpstr>
      <vt:lpstr>Calibri</vt:lpstr>
      <vt:lpstr>Dank Mono</vt:lpstr>
      <vt:lpstr>Garamond</vt:lpstr>
      <vt:lpstr>Office Theme</vt:lpstr>
      <vt:lpstr>Overview of AI Tools and Current Capabilities</vt:lpstr>
      <vt:lpstr>Extreme Programming Overview</vt:lpstr>
      <vt:lpstr>ZOMBIE Testing Technique Overview</vt:lpstr>
      <vt:lpstr>ZOMBIES: Zero</vt:lpstr>
      <vt:lpstr>ZOMBIES: One</vt:lpstr>
      <vt:lpstr>ZOMBIES: Many</vt:lpstr>
      <vt:lpstr>ZOMBIES: Boundaries</vt:lpstr>
      <vt:lpstr>ZOMBIES: Interfaces</vt:lpstr>
      <vt:lpstr>ZOMBIES: Exceptions / Errors</vt:lpstr>
      <vt:lpstr>Fake it Till You Make It</vt:lpstr>
      <vt:lpstr>DRY - Don't Repeat Yourself</vt:lpstr>
      <vt:lpstr>YAGNI</vt:lpstr>
      <vt:lpstr>Introduction to the Bowling Kata</vt:lpstr>
      <vt:lpstr>Practical Exercise: Bowling Kata</vt:lpstr>
      <vt:lpstr>Introduction to the Roman Numeral Calculator Kata</vt:lpstr>
      <vt:lpstr>Practical Exercise: Roman Numeral Calculator</vt:lpstr>
      <vt:lpstr>Wrap-Up and Q&amp;A</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Justin Beall</cp:lastModifiedBy>
  <cp:revision>17</cp:revision>
  <dcterms:created xsi:type="dcterms:W3CDTF">2013-01-27T09:14:16Z</dcterms:created>
  <dcterms:modified xsi:type="dcterms:W3CDTF">2024-06-19T04:23:02Z</dcterms:modified>
  <cp:category/>
</cp:coreProperties>
</file>

<file path=docProps/thumbnail.jpeg>
</file>